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1.xml" ContentType="application/vnd.openxmlformats-officedocument.theme+xml"/>
  <Override PartName="/ppt/charts/colors1.xml" ContentType="application/vnd.ms-office.chartcolor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6" r:id="rId1"/>
  </p:sldMasterIdLst>
  <p:notesMasterIdLst>
    <p:notesMasterId r:id="rId14"/>
  </p:notesMasterIdLst>
  <p:handoutMasterIdLst>
    <p:handoutMasterId r:id="rId15"/>
  </p:handoutMasterIdLst>
  <p:sldIdLst>
    <p:sldId id="256" r:id="rId2"/>
    <p:sldId id="903" r:id="rId3"/>
    <p:sldId id="904" r:id="rId4"/>
    <p:sldId id="425" r:id="rId5"/>
    <p:sldId id="902" r:id="rId6"/>
    <p:sldId id="885" r:id="rId7"/>
    <p:sldId id="886" r:id="rId8"/>
    <p:sldId id="929" r:id="rId9"/>
    <p:sldId id="958" r:id="rId10"/>
    <p:sldId id="954" r:id="rId11"/>
    <p:sldId id="955" r:id="rId12"/>
    <p:sldId id="818"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d Mushovic" initials="" lastIdx="2" clrIdx="0"/>
  <p:cmAuthor id="1" name="Laurie Guevara-Stone" initials="LGS" lastIdx="27" clrIdx="1"/>
  <p:cmAuthor id="2" name="Sheldon Mendonca" initials="SM" lastIdx="9" clrIdx="2"/>
  <p:cmAuthor id="3" name="Seth Coan" initials="SC" lastIdx="65" clrIdx="3">
    <p:extLst>
      <p:ext uri="{19B8F6BF-5375-455C-9EA6-DF929625EA0E}">
        <p15:presenceInfo xmlns:p15="http://schemas.microsoft.com/office/powerpoint/2012/main" userId="S-1-5-21-3127295797-3509300847-4009450812-1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689"/>
    <a:srgbClr val="3C6E2E"/>
    <a:srgbClr val="132239"/>
    <a:srgbClr val="636363"/>
    <a:srgbClr val="595959"/>
    <a:srgbClr val="8EB4E3"/>
    <a:srgbClr val="15253D"/>
    <a:srgbClr val="0F2B4F"/>
    <a:srgbClr val="6C6C6C"/>
    <a:srgbClr val="C60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72" autoAdjust="0"/>
    <p:restoredTop sz="84415" autoAdjust="0"/>
  </p:normalViewPr>
  <p:slideViewPr>
    <p:cSldViewPr snapToGrid="0" snapToObjects="1">
      <p:cViewPr varScale="1">
        <p:scale>
          <a:sx n="86" d="100"/>
          <a:sy n="86" d="100"/>
        </p:scale>
        <p:origin x="1720" y="200"/>
      </p:cViewPr>
      <p:guideLst>
        <p:guide orient="horz" pos="2160"/>
        <p:guide pos="3840"/>
      </p:guideLst>
    </p:cSldViewPr>
  </p:slideViewPr>
  <p:outlineViewPr>
    <p:cViewPr>
      <p:scale>
        <a:sx n="33" d="100"/>
        <a:sy n="33" d="100"/>
      </p:scale>
      <p:origin x="0" y="24672"/>
    </p:cViewPr>
  </p:outlineViewPr>
  <p:notesTextViewPr>
    <p:cViewPr>
      <p:scale>
        <a:sx n="3" d="2"/>
        <a:sy n="3" d="2"/>
      </p:scale>
      <p:origin x="0" y="0"/>
    </p:cViewPr>
  </p:notesTextViewPr>
  <p:sorterViewPr>
    <p:cViewPr>
      <p:scale>
        <a:sx n="81" d="100"/>
        <a:sy n="81" d="100"/>
      </p:scale>
      <p:origin x="0" y="0"/>
    </p:cViewPr>
  </p:sorterViewPr>
  <p:notesViewPr>
    <p:cSldViewPr snapToGrid="0" snapToObjects="1">
      <p:cViewPr>
        <p:scale>
          <a:sx n="100" d="100"/>
          <a:sy n="100" d="100"/>
        </p:scale>
        <p:origin x="643" y="-109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G:\My%20Drive\Lodha%20Group%20Project\4.%20Mapping\Roadmap%20charts%201_16_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Palava Phase II Net Zero Energy Pathway </a:t>
            </a:r>
            <a:br>
              <a:rPr lang="en-US" sz="1800" dirty="0"/>
            </a:br>
            <a:r>
              <a:rPr lang="en-US" sz="1800" dirty="0"/>
              <a:t>(Building &amp; Mobility Sector)</a:t>
            </a:r>
          </a:p>
        </c:rich>
      </c:tx>
      <c:layout>
        <c:manualLayout>
          <c:xMode val="edge"/>
          <c:yMode val="edge"/>
          <c:x val="0.31833354596928043"/>
          <c:y val="2.643929769968923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342951257130857E-2"/>
          <c:y val="0.16233698080445219"/>
          <c:w val="0.73927715745002609"/>
          <c:h val="0.70540867163998888"/>
        </c:manualLayout>
      </c:layout>
      <c:barChart>
        <c:barDir val="col"/>
        <c:grouping val="stacked"/>
        <c:varyColors val="0"/>
        <c:ser>
          <c:idx val="0"/>
          <c:order val="0"/>
          <c:tx>
            <c:strRef>
              <c:f>'Energy Balance'!$B$15</c:f>
              <c:strCache>
                <c:ptCount val="1"/>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3C9B-4893-9051-AB62B32A9EDF}"/>
              </c:ext>
            </c:extLst>
          </c:dPt>
          <c:dPt>
            <c:idx val="2"/>
            <c:invertIfNegative val="0"/>
            <c:bubble3D val="0"/>
            <c:spPr>
              <a:noFill/>
              <a:ln>
                <a:noFill/>
              </a:ln>
              <a:effectLst/>
            </c:spPr>
            <c:extLst>
              <c:ext xmlns:c16="http://schemas.microsoft.com/office/drawing/2014/chart" uri="{C3380CC4-5D6E-409C-BE32-E72D297353CC}">
                <c16:uniqueId val="{00000003-3C9B-4893-9051-AB62B32A9EDF}"/>
              </c:ext>
            </c:extLst>
          </c:dPt>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Balance'!$C$15:$F$15</c:f>
              <c:numCache>
                <c:formatCode>#,##0_);\(#,##0\)</c:formatCode>
                <c:ptCount val="4"/>
                <c:pt idx="1">
                  <c:v>435374325.59526837</c:v>
                </c:pt>
                <c:pt idx="2">
                  <c:v>305854915.98459476</c:v>
                </c:pt>
                <c:pt idx="3">
                  <c:v>0</c:v>
                </c:pt>
              </c:numCache>
            </c:numRef>
          </c:val>
          <c:extLst>
            <c:ext xmlns:c16="http://schemas.microsoft.com/office/drawing/2014/chart" uri="{C3380CC4-5D6E-409C-BE32-E72D297353CC}">
              <c16:uniqueId val="{00000004-3C9B-4893-9051-AB62B32A9EDF}"/>
            </c:ext>
          </c:extLst>
        </c:ser>
        <c:ser>
          <c:idx val="1"/>
          <c:order val="1"/>
          <c:tx>
            <c:strRef>
              <c:f>'Energy Balance'!$B$16</c:f>
              <c:strCache>
                <c:ptCount val="1"/>
                <c:pt idx="0">
                  <c:v>Residential </c:v>
                </c:pt>
              </c:strCache>
            </c:strRef>
          </c:tx>
          <c:spPr>
            <a:solidFill>
              <a:schemeClr val="accent2"/>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Balance'!$C$16:$F$16</c:f>
              <c:numCache>
                <c:formatCode>#,##0</c:formatCode>
                <c:ptCount val="4"/>
                <c:pt idx="0">
                  <c:v>191829024.94042775</c:v>
                </c:pt>
                <c:pt idx="1">
                  <c:v>33619583.629075602</c:v>
                </c:pt>
                <c:pt idx="2">
                  <c:v>75803405.016781956</c:v>
                </c:pt>
                <c:pt idx="3">
                  <c:v>82406036.294570178</c:v>
                </c:pt>
              </c:numCache>
            </c:numRef>
          </c:val>
          <c:extLst>
            <c:ext xmlns:c16="http://schemas.microsoft.com/office/drawing/2014/chart" uri="{C3380CC4-5D6E-409C-BE32-E72D297353CC}">
              <c16:uniqueId val="{00000005-3C9B-4893-9051-AB62B32A9EDF}"/>
            </c:ext>
          </c:extLst>
        </c:ser>
        <c:ser>
          <c:idx val="2"/>
          <c:order val="2"/>
          <c:tx>
            <c:strRef>
              <c:f>'Energy Balance'!$B$17</c:f>
              <c:strCache>
                <c:ptCount val="1"/>
                <c:pt idx="0">
                  <c:v>Commercial</c:v>
                </c:pt>
              </c:strCache>
            </c:strRef>
          </c:tx>
          <c:spPr>
            <a:solidFill>
              <a:schemeClr val="accent4"/>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Balance'!$C$17:$F$17</c:f>
              <c:numCache>
                <c:formatCode>#,##0</c:formatCode>
                <c:ptCount val="4"/>
                <c:pt idx="0">
                  <c:v>204182385.99461785</c:v>
                </c:pt>
                <c:pt idx="1">
                  <c:v>73505658.95806244</c:v>
                </c:pt>
                <c:pt idx="2">
                  <c:v>29030000</c:v>
                </c:pt>
                <c:pt idx="3">
                  <c:v>101646727.03655541</c:v>
                </c:pt>
              </c:numCache>
            </c:numRef>
          </c:val>
          <c:extLst>
            <c:ext xmlns:c16="http://schemas.microsoft.com/office/drawing/2014/chart" uri="{C3380CC4-5D6E-409C-BE32-E72D297353CC}">
              <c16:uniqueId val="{00000006-3C9B-4893-9051-AB62B32A9EDF}"/>
            </c:ext>
          </c:extLst>
        </c:ser>
        <c:ser>
          <c:idx val="3"/>
          <c:order val="3"/>
          <c:tx>
            <c:strRef>
              <c:f>'Energy Balance'!$B$18</c:f>
              <c:strCache>
                <c:ptCount val="1"/>
                <c:pt idx="0">
                  <c:v>Amenities/ Others</c:v>
                </c:pt>
              </c:strCache>
            </c:strRef>
          </c:tx>
          <c:spPr>
            <a:solidFill>
              <a:schemeClr val="accent5"/>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Balance'!$C$18:$F$18</c:f>
              <c:numCache>
                <c:formatCode>#,##0</c:formatCode>
                <c:ptCount val="4"/>
                <c:pt idx="0">
                  <c:v>52683157.247360878</c:v>
                </c:pt>
                <c:pt idx="1">
                  <c:v>0</c:v>
                </c:pt>
                <c:pt idx="2">
                  <c:v>4223780</c:v>
                </c:pt>
                <c:pt idx="3">
                  <c:v>48459377.247360878</c:v>
                </c:pt>
              </c:numCache>
            </c:numRef>
          </c:val>
          <c:extLst>
            <c:ext xmlns:c16="http://schemas.microsoft.com/office/drawing/2014/chart" uri="{C3380CC4-5D6E-409C-BE32-E72D297353CC}">
              <c16:uniqueId val="{00000007-3C9B-4893-9051-AB62B32A9EDF}"/>
            </c:ext>
          </c:extLst>
        </c:ser>
        <c:ser>
          <c:idx val="4"/>
          <c:order val="4"/>
          <c:tx>
            <c:strRef>
              <c:f>'Energy Balance'!$B$19</c:f>
              <c:strCache>
                <c:ptCount val="1"/>
                <c:pt idx="0">
                  <c:v>Mobility: Commute (kWh eq.)</c:v>
                </c:pt>
              </c:strCache>
            </c:strRef>
          </c:tx>
          <c:spPr>
            <a:solidFill>
              <a:schemeClr val="tx1">
                <a:lumMod val="50000"/>
                <a:lumOff val="50000"/>
              </a:schemeClr>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Balance'!$C$19:$F$19</c:f>
              <c:numCache>
                <c:formatCode>#,##0</c:formatCode>
                <c:ptCount val="4"/>
                <c:pt idx="0">
                  <c:v>628365000</c:v>
                </c:pt>
                <c:pt idx="1">
                  <c:v>542013000</c:v>
                </c:pt>
                <c:pt idx="2">
                  <c:v>16323047.025143595</c:v>
                </c:pt>
                <c:pt idx="3">
                  <c:v>70028952.974856406</c:v>
                </c:pt>
              </c:numCache>
            </c:numRef>
          </c:val>
          <c:extLst>
            <c:ext xmlns:c16="http://schemas.microsoft.com/office/drawing/2014/chart" uri="{C3380CC4-5D6E-409C-BE32-E72D297353CC}">
              <c16:uniqueId val="{00000008-3C9B-4893-9051-AB62B32A9EDF}"/>
            </c:ext>
          </c:extLst>
        </c:ser>
        <c:ser>
          <c:idx val="5"/>
          <c:order val="5"/>
          <c:tx>
            <c:strRef>
              <c:f>'Energy Balance'!$B$20</c:f>
              <c:strCache>
                <c:ptCount val="1"/>
                <c:pt idx="0">
                  <c:v>Mobility: Liesure (kWh eq.)</c:v>
                </c:pt>
              </c:strCache>
            </c:strRef>
          </c:tx>
          <c:spPr>
            <a:solidFill>
              <a:schemeClr val="bg1">
                <a:lumMod val="65000"/>
              </a:schemeClr>
            </a:solidFill>
            <a:ln>
              <a:noFill/>
            </a:ln>
            <a:effectLst/>
          </c:spPr>
          <c:invertIfNegative val="0"/>
          <c:cat>
            <c:strRef>
              <c:f>'Energy Balance'!$C$14:$F$14</c:f>
              <c:strCache>
                <c:ptCount val="4"/>
                <c:pt idx="0">
                  <c:v>BAU Energy Use in 2030 (kWh)</c:v>
                </c:pt>
                <c:pt idx="1">
                  <c:v>Abated Energy through reduced commute, NMT and building eff. (kWh)</c:v>
                </c:pt>
                <c:pt idx="2">
                  <c:v>Onsite Generation potential in 2030</c:v>
                </c:pt>
                <c:pt idx="3">
                  <c:v>Unabated Energy in 2030</c:v>
                </c:pt>
              </c:strCache>
            </c:strRef>
          </c:cat>
          <c:val>
            <c:numRef>
              <c:f>'Energy Balance'!$C$20:$F$20</c:f>
              <c:numCache>
                <c:formatCode>#,##0</c:formatCode>
                <c:ptCount val="4"/>
                <c:pt idx="0">
                  <c:v>159340000</c:v>
                </c:pt>
                <c:pt idx="1">
                  <c:v>151887000</c:v>
                </c:pt>
                <c:pt idx="2">
                  <c:v>4139177.5687480695</c:v>
                </c:pt>
                <c:pt idx="3">
                  <c:v>3313822.4312519305</c:v>
                </c:pt>
              </c:numCache>
            </c:numRef>
          </c:val>
          <c:extLst>
            <c:ext xmlns:c16="http://schemas.microsoft.com/office/drawing/2014/chart" uri="{C3380CC4-5D6E-409C-BE32-E72D297353CC}">
              <c16:uniqueId val="{00000009-3C9B-4893-9051-AB62B32A9EDF}"/>
            </c:ext>
          </c:extLst>
        </c:ser>
        <c:dLbls>
          <c:showLegendKey val="0"/>
          <c:showVal val="0"/>
          <c:showCatName val="0"/>
          <c:showSerName val="0"/>
          <c:showPercent val="0"/>
          <c:showBubbleSize val="0"/>
        </c:dLbls>
        <c:gapWidth val="150"/>
        <c:overlap val="100"/>
        <c:axId val="449997648"/>
        <c:axId val="449998632"/>
      </c:barChart>
      <c:catAx>
        <c:axId val="44999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9998632"/>
        <c:crosses val="autoZero"/>
        <c:auto val="0"/>
        <c:lblAlgn val="ctr"/>
        <c:lblOffset val="100"/>
        <c:noMultiLvlLbl val="0"/>
      </c:catAx>
      <c:valAx>
        <c:axId val="449998632"/>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997648"/>
        <c:crosses val="autoZero"/>
        <c:crossBetween val="between"/>
        <c:dispUnits>
          <c:builtInUnit val="millions"/>
          <c:dispUnitsLbl>
            <c:layout>
              <c:manualLayout>
                <c:xMode val="edge"/>
                <c:yMode val="edge"/>
                <c:x val="1.4070263458857517E-2"/>
                <c:y val="0.3818665765580026"/>
              </c:manualLayout>
            </c:layout>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kWh (Millions)</a:t>
                  </a:r>
                </a:p>
              </c:rich>
            </c:tx>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egendEntry>
        <c:idx val="5"/>
        <c:delete val="1"/>
      </c:legendEntry>
      <c:layout>
        <c:manualLayout>
          <c:xMode val="edge"/>
          <c:yMode val="edge"/>
          <c:x val="0.82754760929929672"/>
          <c:y val="0.12512993980481313"/>
          <c:w val="0.15244856966580242"/>
          <c:h val="0.4618330929976154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0.14704</cdr:x>
      <cdr:y>0.17443</cdr:y>
    </cdr:from>
    <cdr:to>
      <cdr:x>0.24642</cdr:x>
      <cdr:y>0.2465</cdr:y>
    </cdr:to>
    <cdr:sp macro="" textlink="">
      <cdr:nvSpPr>
        <cdr:cNvPr id="2" name="TextBox 1">
          <a:extLst xmlns:a="http://schemas.openxmlformats.org/drawingml/2006/main">
            <a:ext uri="{FF2B5EF4-FFF2-40B4-BE49-F238E27FC236}">
              <a16:creationId xmlns:a16="http://schemas.microsoft.com/office/drawing/2014/main" id="{D1FDDBA4-4621-4C3E-85CA-6CD99428C7C9}"/>
            </a:ext>
          </a:extLst>
        </cdr:cNvPr>
        <cdr:cNvSpPr txBox="1"/>
      </cdr:nvSpPr>
      <cdr:spPr>
        <a:xfrm xmlns:a="http://schemas.openxmlformats.org/drawingml/2006/main">
          <a:off x="1275303" y="885810"/>
          <a:ext cx="861908" cy="3659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tx1">
                  <a:lumMod val="50000"/>
                  <a:lumOff val="50000"/>
                </a:schemeClr>
              </a:solidFill>
            </a:rPr>
            <a:t>BAU</a:t>
          </a:r>
        </a:p>
      </cdr:txBody>
    </cdr:sp>
  </cdr:relSizeAnchor>
  <cdr:relSizeAnchor xmlns:cdr="http://schemas.openxmlformats.org/drawingml/2006/chartDrawing">
    <cdr:from>
      <cdr:x>0.45175</cdr:x>
      <cdr:y>0.5888</cdr:y>
    </cdr:from>
    <cdr:to>
      <cdr:x>0.56414</cdr:x>
      <cdr:y>0.66087</cdr:y>
    </cdr:to>
    <cdr:sp macro="" textlink="">
      <cdr:nvSpPr>
        <cdr:cNvPr id="3" name="TextBox 1">
          <a:extLst xmlns:a="http://schemas.openxmlformats.org/drawingml/2006/main">
            <a:ext uri="{FF2B5EF4-FFF2-40B4-BE49-F238E27FC236}">
              <a16:creationId xmlns:a16="http://schemas.microsoft.com/office/drawing/2014/main" id="{C9B841EA-6041-494B-BD56-DB69262D442B}"/>
            </a:ext>
          </a:extLst>
        </cdr:cNvPr>
        <cdr:cNvSpPr txBox="1"/>
      </cdr:nvSpPr>
      <cdr:spPr>
        <a:xfrm xmlns:a="http://schemas.openxmlformats.org/drawingml/2006/main">
          <a:off x="3918019" y="2990111"/>
          <a:ext cx="974791" cy="3659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10% Onsite Generation </a:t>
          </a:r>
          <a:r>
            <a:rPr lang="en-US" sz="1400" b="1" baseline="30000" dirty="0">
              <a:solidFill>
                <a:schemeClr val="tx1">
                  <a:lumMod val="50000"/>
                  <a:lumOff val="50000"/>
                </a:schemeClr>
              </a:solidFill>
            </a:rPr>
            <a:t>2</a:t>
          </a:r>
          <a:endParaRPr lang="en-US" sz="1400" b="1" dirty="0">
            <a:solidFill>
              <a:schemeClr val="tx1">
                <a:lumMod val="50000"/>
                <a:lumOff val="50000"/>
              </a:schemeClr>
            </a:solidFill>
          </a:endParaRPr>
        </a:p>
      </cdr:txBody>
    </cdr:sp>
  </cdr:relSizeAnchor>
  <cdr:relSizeAnchor xmlns:cdr="http://schemas.openxmlformats.org/drawingml/2006/chartDrawing">
    <cdr:from>
      <cdr:x>0.64175</cdr:x>
      <cdr:y>0.65465</cdr:y>
    </cdr:from>
    <cdr:to>
      <cdr:x>0.87578</cdr:x>
      <cdr:y>0.72673</cdr:y>
    </cdr:to>
    <cdr:sp macro="" textlink="">
      <cdr:nvSpPr>
        <cdr:cNvPr id="4" name="TextBox 1">
          <a:extLst xmlns:a="http://schemas.openxmlformats.org/drawingml/2006/main">
            <a:ext uri="{FF2B5EF4-FFF2-40B4-BE49-F238E27FC236}">
              <a16:creationId xmlns:a16="http://schemas.microsoft.com/office/drawing/2014/main" id="{3BB533EA-B706-48D2-A655-0135B56A8895}"/>
            </a:ext>
          </a:extLst>
        </cdr:cNvPr>
        <cdr:cNvSpPr txBox="1"/>
      </cdr:nvSpPr>
      <cdr:spPr>
        <a:xfrm xmlns:a="http://schemas.openxmlformats.org/drawingml/2006/main">
          <a:off x="5565950" y="3324518"/>
          <a:ext cx="2029766" cy="3660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25% Other  Strategies </a:t>
          </a:r>
          <a:r>
            <a:rPr lang="en-US" sz="1400" b="1" baseline="30000" dirty="0">
              <a:solidFill>
                <a:schemeClr val="tx1">
                  <a:lumMod val="50000"/>
                  <a:lumOff val="50000"/>
                </a:schemeClr>
              </a:solidFill>
            </a:rPr>
            <a:t>3</a:t>
          </a:r>
        </a:p>
      </cdr:txBody>
    </cdr:sp>
  </cdr:relSizeAnchor>
  <cdr:relSizeAnchor xmlns:cdr="http://schemas.openxmlformats.org/drawingml/2006/chartDrawing">
    <cdr:from>
      <cdr:x>0.40297</cdr:x>
      <cdr:y>0.24899</cdr:y>
    </cdr:from>
    <cdr:to>
      <cdr:x>0.43283</cdr:x>
      <cdr:y>0.65062</cdr:y>
    </cdr:to>
    <cdr:sp macro="" textlink="">
      <cdr:nvSpPr>
        <cdr:cNvPr id="5" name="Arrow: Down 4">
          <a:extLst xmlns:a="http://schemas.openxmlformats.org/drawingml/2006/main">
            <a:ext uri="{FF2B5EF4-FFF2-40B4-BE49-F238E27FC236}">
              <a16:creationId xmlns:a16="http://schemas.microsoft.com/office/drawing/2014/main" id="{00503EED-4373-423B-A442-95A3B569CC88}"/>
            </a:ext>
          </a:extLst>
        </cdr:cNvPr>
        <cdr:cNvSpPr/>
      </cdr:nvSpPr>
      <cdr:spPr>
        <a:xfrm xmlns:a="http://schemas.openxmlformats.org/drawingml/2006/main">
          <a:off x="3494942" y="1264449"/>
          <a:ext cx="259011" cy="2039583"/>
        </a:xfrm>
        <a:prstGeom xmlns:a="http://schemas.openxmlformats.org/drawingml/2006/main" prst="downArrow">
          <a:avLst/>
        </a:prstGeom>
        <a:noFill xmlns:a="http://schemas.openxmlformats.org/drawingml/2006/main"/>
        <a:ln xmlns:a="http://schemas.openxmlformats.org/drawingml/2006/main" cmpd="sng">
          <a:solidFill>
            <a:schemeClr val="tx1">
              <a:lumMod val="50000"/>
              <a:lumOff val="50000"/>
            </a:schemeClr>
          </a:solidFill>
          <a:prstDash val="lg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relSizeAnchor>
  <cdr:relSizeAnchor xmlns:cdr="http://schemas.openxmlformats.org/drawingml/2006/chartDrawing">
    <cdr:from>
      <cdr:x>0.58463</cdr:x>
      <cdr:y>0.6584</cdr:y>
    </cdr:from>
    <cdr:to>
      <cdr:x>0.60339</cdr:x>
      <cdr:y>0.71819</cdr:y>
    </cdr:to>
    <cdr:sp macro="" textlink="">
      <cdr:nvSpPr>
        <cdr:cNvPr id="6" name="Arrow: Down 5">
          <a:extLst xmlns:a="http://schemas.openxmlformats.org/drawingml/2006/main">
            <a:ext uri="{FF2B5EF4-FFF2-40B4-BE49-F238E27FC236}">
              <a16:creationId xmlns:a16="http://schemas.microsoft.com/office/drawing/2014/main" id="{6687D569-5FD9-42EA-852C-390E7F2C7E0F}"/>
            </a:ext>
          </a:extLst>
        </cdr:cNvPr>
        <cdr:cNvSpPr/>
      </cdr:nvSpPr>
      <cdr:spPr>
        <a:xfrm xmlns:a="http://schemas.openxmlformats.org/drawingml/2006/main" flipH="1">
          <a:off x="5015061" y="3343555"/>
          <a:ext cx="160971" cy="303649"/>
        </a:xfrm>
        <a:prstGeom xmlns:a="http://schemas.openxmlformats.org/drawingml/2006/main" prst="downArrow">
          <a:avLst/>
        </a:prstGeom>
        <a:noFill xmlns:a="http://schemas.openxmlformats.org/drawingml/2006/main"/>
        <a:ln xmlns:a="http://schemas.openxmlformats.org/drawingml/2006/main" cmpd="sng">
          <a:solidFill>
            <a:schemeClr val="tx1">
              <a:lumMod val="50000"/>
              <a:lumOff val="50000"/>
            </a:schemeClr>
          </a:solidFill>
          <a:prstDash val="lg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relSizeAnchor>
  <cdr:relSizeAnchor xmlns:cdr="http://schemas.openxmlformats.org/drawingml/2006/chartDrawing">
    <cdr:from>
      <cdr:x>0.29882</cdr:x>
      <cdr:y>0.17713</cdr:y>
    </cdr:from>
    <cdr:to>
      <cdr:x>0.41196</cdr:x>
      <cdr:y>0.26666</cdr:y>
    </cdr:to>
    <cdr:sp macro="" textlink="">
      <cdr:nvSpPr>
        <cdr:cNvPr id="7" name="TextBox 1">
          <a:extLst xmlns:a="http://schemas.openxmlformats.org/drawingml/2006/main">
            <a:ext uri="{FF2B5EF4-FFF2-40B4-BE49-F238E27FC236}">
              <a16:creationId xmlns:a16="http://schemas.microsoft.com/office/drawing/2014/main" id="{B5EE0DB4-970A-4C64-ABCE-8D9ABBFDF96B}"/>
            </a:ext>
          </a:extLst>
        </cdr:cNvPr>
        <cdr:cNvSpPr txBox="1"/>
      </cdr:nvSpPr>
      <cdr:spPr>
        <a:xfrm xmlns:a="http://schemas.openxmlformats.org/drawingml/2006/main">
          <a:off x="2591637" y="899517"/>
          <a:ext cx="981310" cy="454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lumOff val="50000"/>
                </a:schemeClr>
              </a:solidFill>
            </a:rPr>
            <a:t>65% Abated </a:t>
          </a:r>
          <a:r>
            <a:rPr lang="en-US" sz="1400" b="1" baseline="30000" dirty="0">
              <a:solidFill>
                <a:schemeClr val="tx1">
                  <a:lumMod val="50000"/>
                  <a:lumOff val="50000"/>
                </a:schemeClr>
              </a:solidFill>
            </a:rPr>
            <a:t>2</a:t>
          </a:r>
          <a:endParaRPr lang="en-US" sz="1400" b="1" dirty="0">
            <a:solidFill>
              <a:schemeClr val="tx1">
                <a:lumMod val="50000"/>
                <a:lumOff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2BC4DB-866A-5B4A-B1D2-8CB5F20C8843}" type="datetimeFigureOut">
              <a:rPr lang="en-US" smtClean="0"/>
              <a:t>7/9/19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DB011C-005B-7E4F-9AD3-DD12969EA1F9}" type="slidenum">
              <a:rPr lang="en-US" smtClean="0"/>
              <a:t>‹#›</a:t>
            </a:fld>
            <a:endParaRPr lang="en-US" dirty="0"/>
          </a:p>
        </p:txBody>
      </p:sp>
    </p:spTree>
    <p:extLst>
      <p:ext uri="{BB962C8B-B14F-4D97-AF65-F5344CB8AC3E}">
        <p14:creationId xmlns:p14="http://schemas.microsoft.com/office/powerpoint/2010/main" val="368395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defRPr sz="24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defRPr sz="24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defRPr sz="2400" b="0" i="0" u="none" strike="noStrike" cap="none">
                <a:solidFill>
                  <a:schemeClr val="dk1"/>
                </a:solidFill>
                <a:latin typeface="Calibri"/>
                <a:ea typeface="Calibri"/>
                <a:cs typeface="Calibri"/>
                <a:sym typeface="Calibri"/>
              </a:defRPr>
            </a:lvl5pPr>
            <a:lvl6pPr marL="2286000" marR="0" lvl="5" indent="0" algn="l" rtl="0">
              <a:spcBef>
                <a:spcPts val="0"/>
              </a:spcBef>
              <a:defRPr sz="2400" b="0" i="0" u="none" strike="noStrike" cap="none">
                <a:solidFill>
                  <a:schemeClr val="dk1"/>
                </a:solidFill>
                <a:latin typeface="Calibri"/>
                <a:ea typeface="Calibri"/>
                <a:cs typeface="Calibri"/>
                <a:sym typeface="Calibri"/>
              </a:defRPr>
            </a:lvl6pPr>
            <a:lvl7pPr marL="2743200" marR="0" lvl="6" indent="0" algn="l" rtl="0">
              <a:spcBef>
                <a:spcPts val="0"/>
              </a:spcBef>
              <a:defRPr sz="2400" b="0" i="0" u="none" strike="noStrike" cap="none">
                <a:solidFill>
                  <a:schemeClr val="dk1"/>
                </a:solidFill>
                <a:latin typeface="Calibri"/>
                <a:ea typeface="Calibri"/>
                <a:cs typeface="Calibri"/>
                <a:sym typeface="Calibri"/>
              </a:defRPr>
            </a:lvl7pPr>
            <a:lvl8pPr marL="3200400" marR="0" lvl="7" indent="0" algn="l" rtl="0">
              <a:spcBef>
                <a:spcPts val="0"/>
              </a:spcBef>
              <a:defRPr sz="2400" b="0" i="0" u="none" strike="noStrike" cap="none">
                <a:solidFill>
                  <a:schemeClr val="dk1"/>
                </a:solidFill>
                <a:latin typeface="Calibri"/>
                <a:ea typeface="Calibri"/>
                <a:cs typeface="Calibri"/>
                <a:sym typeface="Calibri"/>
              </a:defRPr>
            </a:lvl8pPr>
            <a:lvl9pPr marL="3657600" marR="0" lvl="8" indent="0" algn="l" rtl="0">
              <a:spcBef>
                <a:spcPts val="0"/>
              </a:spcBef>
              <a:defRPr sz="24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JM" sz="1200" b="0" i="0" u="none" strike="noStrike" cap="none">
                <a:solidFill>
                  <a:schemeClr val="dk1"/>
                </a:solidFill>
                <a:latin typeface="Calibri"/>
                <a:ea typeface="Calibri"/>
                <a:cs typeface="Calibri"/>
                <a:sym typeface="Calibri"/>
              </a:rPr>
              <a:t>‹#›</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97358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8100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274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cf462fe12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62" name="Google Shape;162;g3cf462fe12_1_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4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8</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03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9</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612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JM" sz="1200" b="0" i="0" u="none" strike="noStrike" cap="none" smtClean="0">
                <a:solidFill>
                  <a:schemeClr val="dk1"/>
                </a:solidFill>
                <a:latin typeface="Calibri"/>
                <a:ea typeface="Calibri"/>
                <a:cs typeface="Calibri"/>
                <a:sym typeface="Calibri"/>
              </a:rPr>
              <a:t>10</a:t>
            </a:fld>
            <a:endParaRPr lang="en-JM"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70" name="Google Shape;270;p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JM" sz="1200" b="0" i="0" u="none" strike="noStrike" cap="none">
                <a:solidFill>
                  <a:schemeClr val="dk1"/>
                </a:solidFill>
                <a:latin typeface="Calibri"/>
                <a:ea typeface="Calibri"/>
                <a:cs typeface="Calibri"/>
                <a:sym typeface="Calibri"/>
              </a:rPr>
              <a:t>12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29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p:spTree>
      <p:nvGrpSpPr>
        <p:cNvPr id="1" name="Shape 18"/>
        <p:cNvGrpSpPr/>
        <p:nvPr/>
      </p:nvGrpSpPr>
      <p:grpSpPr>
        <a:xfrm>
          <a:off x="0" y="0"/>
          <a:ext cx="0" cy="0"/>
          <a:chOff x="0" y="0"/>
          <a:chExt cx="0" cy="0"/>
        </a:xfrm>
      </p:grpSpPr>
      <p:sp>
        <p:nvSpPr>
          <p:cNvPr id="9" name="직사각형 4"/>
          <p:cNvSpPr/>
          <p:nvPr userDrawn="1"/>
        </p:nvSpPr>
        <p:spPr>
          <a:xfrm>
            <a:off x="0" y="4009583"/>
            <a:ext cx="12192000" cy="2848419"/>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6" name="Title 9"/>
          <p:cNvSpPr>
            <a:spLocks noGrp="1"/>
          </p:cNvSpPr>
          <p:nvPr>
            <p:ph type="title" hasCustomPrompt="1"/>
          </p:nvPr>
        </p:nvSpPr>
        <p:spPr>
          <a:xfrm>
            <a:off x="2" y="3504942"/>
            <a:ext cx="12191999" cy="63976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555749" y="4600292"/>
            <a:ext cx="10972800" cy="1357291"/>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8" name="Shape 31"/>
          <p:cNvSpPr txBox="1">
            <a:spLocks noGrp="1"/>
          </p:cNvSpPr>
          <p:nvPr>
            <p:ph type="body" idx="10"/>
          </p:nvPr>
        </p:nvSpPr>
        <p:spPr>
          <a:xfrm>
            <a:off x="3" y="4144704"/>
            <a:ext cx="12191999" cy="38876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28794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Graph, Sub Title &amp; Note">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0" y="29108"/>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46" name="Shape 146"/>
          <p:cNvSpPr txBox="1">
            <a:spLocks noGrp="1"/>
          </p:cNvSpPr>
          <p:nvPr>
            <p:ph type="body" idx="1"/>
          </p:nvPr>
        </p:nvSpPr>
        <p:spPr>
          <a:xfrm>
            <a:off x="8737600" y="1828800"/>
            <a:ext cx="3097547" cy="3809999"/>
          </a:xfrm>
          <a:prstGeom prst="rect">
            <a:avLst/>
          </a:prstGeom>
          <a:noFill/>
          <a:ln>
            <a:noFill/>
          </a:ln>
        </p:spPr>
        <p:txBody>
          <a:bodyPr lIns="91425" tIns="91425" rIns="91425" bIns="91425" anchor="t" anchorCtr="0"/>
          <a:lstStyle>
            <a:lvl1pPr marL="0" lvl="0" indent="0" rtl="0">
              <a:spcBef>
                <a:spcPts val="0"/>
              </a:spcBef>
              <a:buFont typeface="Calibri"/>
              <a:buNone/>
              <a:defRPr sz="1200"/>
            </a:lvl1pPr>
            <a:lvl2pPr marL="457200" lvl="1" indent="0" rtl="0">
              <a:spcBef>
                <a:spcPts val="0"/>
              </a:spcBef>
              <a:buFont typeface="Calibri"/>
              <a:buNone/>
              <a:defRPr sz="1600"/>
            </a:lvl2pPr>
            <a:lvl3pPr marL="914400" lvl="2" indent="0" rtl="0">
              <a:spcBef>
                <a:spcPts val="0"/>
              </a:spcBef>
              <a:buFont typeface="Calibri"/>
              <a:buNone/>
              <a:defRPr sz="1600"/>
            </a:lvl3pPr>
            <a:lvl4pPr marL="1371600" lvl="3" indent="0" rtl="0">
              <a:spcBef>
                <a:spcPts val="0"/>
              </a:spcBef>
              <a:buFont typeface="Calibri"/>
              <a:buNone/>
              <a:defRPr sz="1600"/>
            </a:lvl4pPr>
            <a:lvl5pPr marL="1828800" lvl="4" indent="0" rtl="0">
              <a:spcBef>
                <a:spcPts val="0"/>
              </a:spcBef>
              <a:buFont typeface="Calibri"/>
              <a:buNone/>
              <a:defRPr sz="16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47" name="Shape 147"/>
          <p:cNvSpPr txBox="1">
            <a:spLocks noGrp="1"/>
          </p:cNvSpPr>
          <p:nvPr>
            <p:ph type="body" idx="2"/>
          </p:nvPr>
        </p:nvSpPr>
        <p:spPr>
          <a:xfrm>
            <a:off x="252747" y="1828800"/>
            <a:ext cx="8281652" cy="3809999"/>
          </a:xfrm>
          <a:prstGeom prst="rect">
            <a:avLst/>
          </a:prstGeom>
          <a:noFill/>
          <a:ln>
            <a:noFill/>
          </a:ln>
        </p:spPr>
        <p:txBody>
          <a:bodyPr lIns="91425" tIns="91425" rIns="91425" bIns="91425" anchor="t" anchorCtr="0"/>
          <a:lstStyle>
            <a:lvl1pPr marL="0" lvl="0" indent="0" rtl="0">
              <a:spcBef>
                <a:spcPts val="0"/>
              </a:spcBef>
              <a:buFont typeface="Calibri"/>
              <a:buNone/>
              <a:defRPr sz="1800"/>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48" name="Shape 148"/>
          <p:cNvSpPr txBox="1">
            <a:spLocks noGrp="1"/>
          </p:cNvSpPr>
          <p:nvPr>
            <p:ph type="body" idx="3"/>
          </p:nvPr>
        </p:nvSpPr>
        <p:spPr>
          <a:xfrm>
            <a:off x="0" y="772893"/>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9" name="Picture 8" descr="both Logos_finetuned.png">
            <a:extLst>
              <a:ext uri="{FF2B5EF4-FFF2-40B4-BE49-F238E27FC236}">
                <a16:creationId xmlns:a16="http://schemas.microsoft.com/office/drawing/2014/main" id="{352EBC3D-7C6D-4234-BE31-850E389905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252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with Sub Title">
    <p:spTree>
      <p:nvGrpSpPr>
        <p:cNvPr id="1" name="Shape 53"/>
        <p:cNvGrpSpPr/>
        <p:nvPr/>
      </p:nvGrpSpPr>
      <p:grpSpPr>
        <a:xfrm>
          <a:off x="0" y="0"/>
          <a:ext cx="0" cy="0"/>
          <a:chOff x="0" y="0"/>
          <a:chExt cx="0" cy="0"/>
        </a:xfrm>
      </p:grpSpPr>
      <p:sp>
        <p:nvSpPr>
          <p:cNvPr id="55" name="Shape 55"/>
          <p:cNvSpPr txBox="1">
            <a:spLocks noGrp="1"/>
          </p:cNvSpPr>
          <p:nvPr>
            <p:ph type="title"/>
          </p:nvPr>
        </p:nvSpPr>
        <p:spPr>
          <a:xfrm>
            <a:off x="0" y="193067"/>
            <a:ext cx="12192000" cy="715962"/>
          </a:xfrm>
          <a:prstGeom prst="rect">
            <a:avLst/>
          </a:prstGeom>
          <a:noFill/>
          <a:ln>
            <a:noFill/>
          </a:ln>
        </p:spPr>
        <p:txBody>
          <a:bodyPr lIns="91425" tIns="91425" rIns="91425" bIns="91425" anchor="ctr" anchorCtr="0">
            <a:normAutofit/>
          </a:bodyPr>
          <a:lstStyle>
            <a:lvl1pPr lvl="0" algn="ctr" rtl="0">
              <a:spcBef>
                <a:spcPts val="0"/>
              </a:spcBef>
              <a:spcAft>
                <a:spcPts val="0"/>
              </a:spcAft>
              <a:defRPr sz="2400" b="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dirty="0"/>
              <a:t>Click to edit Master title style</a:t>
            </a:r>
            <a:endParaRPr dirty="0"/>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6" name="Picture 5" descr="both Logos_finetuned.png"/>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a:xfrm>
            <a:off x="10593351" y="6314471"/>
            <a:ext cx="585216" cy="585216"/>
          </a:xfrm>
          <a:prstGeom prst="rect">
            <a:avLst/>
          </a:prstGeom>
        </p:spPr>
      </p:pic>
    </p:spTree>
    <p:extLst>
      <p:ext uri="{BB962C8B-B14F-4D97-AF65-F5344CB8AC3E}">
        <p14:creationId xmlns:p14="http://schemas.microsoft.com/office/powerpoint/2010/main" val="269289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Divider/Table of Content">
  <p:cSld name="Section Divider/Table of Content">
    <p:spTree>
      <p:nvGrpSpPr>
        <p:cNvPr id="1" name="Shape 17"/>
        <p:cNvGrpSpPr/>
        <p:nvPr/>
      </p:nvGrpSpPr>
      <p:grpSpPr>
        <a:xfrm>
          <a:off x="0" y="0"/>
          <a:ext cx="0" cy="0"/>
          <a:chOff x="0" y="0"/>
          <a:chExt cx="0" cy="0"/>
        </a:xfrm>
      </p:grpSpPr>
      <p:sp>
        <p:nvSpPr>
          <p:cNvPr id="18" name="Google Shape;18;p3"/>
          <p:cNvSpPr/>
          <p:nvPr/>
        </p:nvSpPr>
        <p:spPr>
          <a:xfrm>
            <a:off x="0" y="0"/>
            <a:ext cx="12192000" cy="686834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5438810" y="396865"/>
            <a:ext cx="6156497" cy="3018803"/>
          </a:xfrm>
          <a:prstGeom prst="rect">
            <a:avLst/>
          </a:prstGeom>
          <a:noFill/>
          <a:ln>
            <a:noFill/>
          </a:ln>
        </p:spPr>
        <p:txBody>
          <a:bodyPr spcFirstLastPara="1" wrap="square" lIns="91425" tIns="91425" rIns="91425" bIns="91425" anchor="b" anchorCtr="0"/>
          <a:lstStyle>
            <a:lvl1pPr marL="457200" marR="0" lvl="0" indent="-228600" algn="l" rtl="0">
              <a:lnSpc>
                <a:spcPct val="80000"/>
              </a:lnSpc>
              <a:spcBef>
                <a:spcPts val="1080"/>
              </a:spcBef>
              <a:spcAft>
                <a:spcPts val="0"/>
              </a:spcAft>
              <a:buClr>
                <a:srgbClr val="FFFFFF"/>
              </a:buClr>
              <a:buSzPts val="5400"/>
              <a:buFont typeface="Arial"/>
              <a:buNone/>
              <a:defRPr sz="5400" b="1" i="0" u="none" strike="noStrike" cap="none">
                <a:solidFill>
                  <a:srgbClr val="FFFFFF"/>
                </a:solidFill>
                <a:latin typeface="Arial Narrow"/>
                <a:ea typeface="Arial Narrow"/>
                <a:cs typeface="Arial Narrow"/>
                <a:sym typeface="Arial Narrow"/>
              </a:defRPr>
            </a:lvl1pPr>
            <a:lvl2pPr marL="914400" marR="0" lvl="1" indent="-228600"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5437950" y="3415667"/>
            <a:ext cx="6157356" cy="44513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2pPr>
            <a:lvl3pPr marL="1371600" marR="0" lvl="2"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3pPr>
            <a:lvl4pPr marL="1828800" marR="0" lvl="3"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4pPr>
            <a:lvl5pPr marL="2286000" marR="0" lvl="4"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5437949" y="3937003"/>
            <a:ext cx="6157359" cy="2656417"/>
          </a:xfrm>
          <a:prstGeom prst="rect">
            <a:avLst/>
          </a:prstGeom>
          <a:noFill/>
          <a:ln>
            <a:noFill/>
          </a:ln>
        </p:spPr>
        <p:txBody>
          <a:bodyPr spcFirstLastPara="1" wrap="square" lIns="91425" tIns="91425" rIns="91425" bIns="91425" anchor="t" anchorCtr="0"/>
          <a:lstStyle>
            <a:lvl1pPr marL="457200" marR="0" lvl="0" indent="-330200" algn="l" rtl="0">
              <a:spcBef>
                <a:spcPts val="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747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
    <p:spTree>
      <p:nvGrpSpPr>
        <p:cNvPr id="1" name="Shape 18"/>
        <p:cNvGrpSpPr/>
        <p:nvPr/>
      </p:nvGrpSpPr>
      <p:grpSpPr>
        <a:xfrm>
          <a:off x="0" y="0"/>
          <a:ext cx="0" cy="0"/>
          <a:chOff x="0" y="0"/>
          <a:chExt cx="0" cy="0"/>
        </a:xfrm>
      </p:grpSpPr>
      <p:sp>
        <p:nvSpPr>
          <p:cNvPr id="6" name="Title 9"/>
          <p:cNvSpPr>
            <a:spLocks noGrp="1"/>
          </p:cNvSpPr>
          <p:nvPr>
            <p:ph type="title" hasCustomPrompt="1"/>
          </p:nvPr>
        </p:nvSpPr>
        <p:spPr>
          <a:xfrm>
            <a:off x="0" y="3304263"/>
            <a:ext cx="12192000" cy="639762"/>
          </a:xfrm>
        </p:spPr>
        <p:txBody>
          <a:bodyPr>
            <a:noAutofit/>
          </a:bodyPr>
          <a:lstStyle>
            <a:lvl1pPr>
              <a:defRPr sz="5400">
                <a:solidFill>
                  <a:srgbClr val="FFFFFF"/>
                </a:solidFill>
                <a:effectLst>
                  <a:outerShdw blurRad="50800" dist="38100" dir="2700000" algn="tl" rotWithShape="0">
                    <a:srgbClr val="000000">
                      <a:alpha val="15000"/>
                    </a:srgbClr>
                  </a:outerShdw>
                </a:effectLst>
              </a:defRPr>
            </a:lvl1pPr>
          </a:lstStyle>
          <a:p>
            <a:r>
              <a:rPr lang="en-US" dirty="0"/>
              <a:t>Click to edit title</a:t>
            </a:r>
          </a:p>
        </p:txBody>
      </p:sp>
      <p:sp>
        <p:nvSpPr>
          <p:cNvPr id="7" name="Shape 31"/>
          <p:cNvSpPr txBox="1">
            <a:spLocks noGrp="1"/>
          </p:cNvSpPr>
          <p:nvPr>
            <p:ph type="body" idx="1"/>
          </p:nvPr>
        </p:nvSpPr>
        <p:spPr>
          <a:xfrm>
            <a:off x="555749" y="4600292"/>
            <a:ext cx="10972800" cy="1357291"/>
          </a:xfrm>
          <a:prstGeom prst="rect">
            <a:avLst/>
          </a:prstGeom>
          <a:noFill/>
          <a:ln>
            <a:noFill/>
          </a:ln>
        </p:spPr>
        <p:txBody>
          <a:bodyPr lIns="91425" tIns="91425" rIns="91425" bIns="91425" anchor="t" anchorCtr="0">
            <a:normAutofit/>
          </a:bodyPr>
          <a:lstStyle>
            <a:lvl1pPr marL="0" lvl="0" indent="0" rtl="0">
              <a:spcBef>
                <a:spcPts val="0"/>
              </a:spcBef>
              <a:buNone/>
              <a:defRPr sz="12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8" name="Shape 31"/>
          <p:cNvSpPr txBox="1">
            <a:spLocks noGrp="1"/>
          </p:cNvSpPr>
          <p:nvPr>
            <p:ph type="body" idx="10"/>
          </p:nvPr>
        </p:nvSpPr>
        <p:spPr>
          <a:xfrm>
            <a:off x="0" y="3943918"/>
            <a:ext cx="12192000" cy="388760"/>
          </a:xfrm>
          <a:prstGeom prst="rect">
            <a:avLst/>
          </a:prstGeom>
          <a:noFill/>
          <a:ln>
            <a:noFill/>
          </a:ln>
        </p:spPr>
        <p:txBody>
          <a:bodyPr lIns="91425" tIns="91425" rIns="91425" bIns="91425" anchor="t" anchorCtr="0">
            <a:noAutofit/>
          </a:bodyPr>
          <a:lstStyle>
            <a:lvl1pPr marL="0" lvl="0" indent="0" algn="ctr" rtl="0">
              <a:spcBef>
                <a:spcPts val="0"/>
              </a:spcBef>
              <a:buNone/>
              <a:defRPr sz="1800">
                <a:solidFill>
                  <a:srgbClr val="FFFFFF"/>
                </a:solidFill>
                <a:latin typeface="Arial"/>
                <a:cs typeface="Arial"/>
              </a:defRPr>
            </a:lvl1pPr>
            <a:lvl2pPr lvl="1" rtl="0">
              <a:spcBef>
                <a:spcPts val="0"/>
              </a:spcBef>
              <a:defRPr sz="1400">
                <a:solidFill>
                  <a:srgbClr val="000000"/>
                </a:solidFill>
              </a:defRPr>
            </a:lvl2pPr>
            <a:lvl3pPr lvl="2" rtl="0">
              <a:spcBef>
                <a:spcPts val="0"/>
              </a:spcBef>
              <a:defRPr sz="1400">
                <a:solidFill>
                  <a:srgbClr val="000000"/>
                </a:solidFill>
              </a:defRPr>
            </a:lvl3pPr>
            <a:lvl4pPr lvl="3" rtl="0">
              <a:spcBef>
                <a:spcPts val="0"/>
              </a:spcBef>
              <a:defRPr sz="1400">
                <a:solidFill>
                  <a:srgbClr val="000000"/>
                </a:solidFill>
              </a:defRPr>
            </a:lvl4pPr>
            <a:lvl5pPr lvl="4" rtl="0">
              <a:spcBef>
                <a:spcPts val="0"/>
              </a:spcBef>
              <a:defRPr sz="14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85453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직사각형 4"/>
          <p:cNvSpPr/>
          <p:nvPr userDrawn="1"/>
        </p:nvSpPr>
        <p:spPr>
          <a:xfrm>
            <a:off x="0" y="0"/>
            <a:ext cx="12192000" cy="6858000"/>
          </a:xfrm>
          <a:prstGeom prst="rect">
            <a:avLst/>
          </a:prstGeom>
          <a:solidFill>
            <a:srgbClr val="132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400" dirty="0">
              <a:latin typeface="Arial" panose="020B0604020202020204" pitchFamily="34" charset="0"/>
            </a:endParaRPr>
          </a:p>
        </p:txBody>
      </p:sp>
      <p:sp>
        <p:nvSpPr>
          <p:cNvPr id="9" name="Text Placeholder 8"/>
          <p:cNvSpPr>
            <a:spLocks noGrp="1"/>
          </p:cNvSpPr>
          <p:nvPr>
            <p:ph type="body" sz="quarter" idx="10" hasCustomPrompt="1"/>
          </p:nvPr>
        </p:nvSpPr>
        <p:spPr>
          <a:xfrm>
            <a:off x="5438810" y="2585405"/>
            <a:ext cx="6156497" cy="830263"/>
          </a:xfrm>
        </p:spPr>
        <p:txBody>
          <a:bodyPr>
            <a:noAutofit/>
          </a:bodyPr>
          <a:lstStyle>
            <a:lvl1pPr marL="0" indent="0" algn="l">
              <a:buNone/>
              <a:defRPr sz="5400" b="1">
                <a:solidFill>
                  <a:srgbClr val="FFFFFF"/>
                </a:solidFill>
                <a:latin typeface="Arial Narrow"/>
                <a:cs typeface="Arial Narrow"/>
              </a:defRPr>
            </a:lvl1pPr>
            <a:lvl2pPr marL="457200" indent="0">
              <a:buNone/>
              <a:defRPr>
                <a:solidFill>
                  <a:srgbClr val="FFFFFF"/>
                </a:solidFill>
                <a:latin typeface="Arial"/>
                <a:cs typeface="Arial"/>
              </a:defRPr>
            </a:lvl2pPr>
            <a:lvl3pPr marL="914400" indent="0">
              <a:buNone/>
              <a:defRPr>
                <a:solidFill>
                  <a:srgbClr val="FFFFFF"/>
                </a:solidFill>
                <a:latin typeface="Arial"/>
                <a:cs typeface="Arial"/>
              </a:defRPr>
            </a:lvl3pPr>
            <a:lvl4pPr marL="1371600" indent="0">
              <a:buNone/>
              <a:defRPr>
                <a:solidFill>
                  <a:srgbClr val="FFFFFF"/>
                </a:solidFill>
                <a:latin typeface="Arial"/>
                <a:cs typeface="Arial"/>
              </a:defRPr>
            </a:lvl4pPr>
            <a:lvl5pPr marL="1828800" indent="0">
              <a:buNone/>
              <a:defRPr>
                <a:solidFill>
                  <a:srgbClr val="FFFFFF"/>
                </a:solidFill>
                <a:latin typeface="Arial"/>
                <a:cs typeface="Arial"/>
              </a:defRPr>
            </a:lvl5pPr>
          </a:lstStyle>
          <a:p>
            <a:pPr lvl="0"/>
            <a:r>
              <a:rPr lang="en-US" dirty="0"/>
              <a:t>Click to edit title</a:t>
            </a:r>
          </a:p>
        </p:txBody>
      </p:sp>
      <p:sp>
        <p:nvSpPr>
          <p:cNvPr id="11" name="Text Placeholder 10"/>
          <p:cNvSpPr>
            <a:spLocks noGrp="1"/>
          </p:cNvSpPr>
          <p:nvPr>
            <p:ph type="body" sz="quarter" idx="11" hasCustomPrompt="1"/>
          </p:nvPr>
        </p:nvSpPr>
        <p:spPr>
          <a:xfrm>
            <a:off x="5437950" y="3415667"/>
            <a:ext cx="6157356" cy="445135"/>
          </a:xfrm>
        </p:spPr>
        <p:txBody>
          <a:bodyPr>
            <a:noAutofit/>
          </a:bodyPr>
          <a:lstStyle>
            <a:lvl1pPr marL="0" indent="0" algn="l">
              <a:buNone/>
              <a:defRPr sz="1800">
                <a:solidFill>
                  <a:srgbClr val="FFFFFF"/>
                </a:solidFill>
                <a:latin typeface="Arial"/>
                <a:cs typeface="Arial"/>
              </a:defRPr>
            </a:lvl1pPr>
            <a:lvl2pPr marL="457200" indent="0">
              <a:buNone/>
              <a:defRPr sz="1500">
                <a:solidFill>
                  <a:srgbClr val="FFFFFF"/>
                </a:solidFill>
                <a:latin typeface="Arial"/>
                <a:cs typeface="Arial"/>
              </a:defRPr>
            </a:lvl2pPr>
            <a:lvl3pPr marL="914400" indent="0">
              <a:buNone/>
              <a:defRPr sz="1500">
                <a:solidFill>
                  <a:srgbClr val="FFFFFF"/>
                </a:solidFill>
                <a:latin typeface="Arial"/>
                <a:cs typeface="Arial"/>
              </a:defRPr>
            </a:lvl3pPr>
            <a:lvl4pPr marL="1371600" indent="0">
              <a:buNone/>
              <a:defRPr sz="1500">
                <a:solidFill>
                  <a:srgbClr val="FFFFFF"/>
                </a:solidFill>
                <a:latin typeface="Arial"/>
                <a:cs typeface="Arial"/>
              </a:defRPr>
            </a:lvl4pPr>
            <a:lvl5pPr marL="1828800" indent="0">
              <a:buNone/>
              <a:defRPr sz="1500">
                <a:solidFill>
                  <a:srgbClr val="FFFFFF"/>
                </a:solidFill>
                <a:latin typeface="Arial"/>
                <a:cs typeface="Arial"/>
              </a:defRPr>
            </a:lvl5pPr>
          </a:lstStyle>
          <a:p>
            <a:pPr lvl="0"/>
            <a:r>
              <a:rPr lang="en-US" dirty="0"/>
              <a:t>CLICK TO EDIT SUBTITLE</a:t>
            </a:r>
          </a:p>
        </p:txBody>
      </p:sp>
      <p:sp>
        <p:nvSpPr>
          <p:cNvPr id="13" name="Text Placeholder 12"/>
          <p:cNvSpPr>
            <a:spLocks noGrp="1"/>
          </p:cNvSpPr>
          <p:nvPr>
            <p:ph type="body" sz="quarter" idx="12" hasCustomPrompt="1"/>
          </p:nvPr>
        </p:nvSpPr>
        <p:spPr>
          <a:xfrm>
            <a:off x="5438808" y="3860800"/>
            <a:ext cx="6156496" cy="1622612"/>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solidFill>
                  <a:srgbClr val="FFFFFF"/>
                </a:solidFill>
                <a:latin typeface="Arial"/>
                <a:cs typeface="Arial"/>
              </a:defRPr>
            </a:lvl1pPr>
            <a:lvl2pPr marL="457200" indent="0">
              <a:buNone/>
              <a:defRPr sz="1200">
                <a:solidFill>
                  <a:srgbClr val="FFFFFF"/>
                </a:solidFill>
                <a:latin typeface="Arial"/>
                <a:cs typeface="Arial"/>
              </a:defRPr>
            </a:lvl2pPr>
            <a:lvl3pPr marL="914400" indent="0">
              <a:buNone/>
              <a:defRPr sz="1200">
                <a:solidFill>
                  <a:srgbClr val="FFFFFF"/>
                </a:solidFill>
                <a:latin typeface="Arial"/>
                <a:cs typeface="Arial"/>
              </a:defRPr>
            </a:lvl3pPr>
            <a:lvl4pPr marL="1371600" indent="0">
              <a:buNone/>
              <a:defRPr sz="1200">
                <a:solidFill>
                  <a:srgbClr val="FFFFFF"/>
                </a:solidFill>
                <a:latin typeface="Arial"/>
                <a:cs typeface="Arial"/>
              </a:defRPr>
            </a:lvl4pPr>
            <a:lvl5pPr marL="1828800" indent="0">
              <a:buNone/>
              <a:defRPr sz="1200">
                <a:solidFill>
                  <a:srgbClr val="FFFFFF"/>
                </a:solidFill>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Click to edit Master text style.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40535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ig Graph &amp; Note">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0" y="27289"/>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49" name="Shape 49"/>
          <p:cNvSpPr txBox="1">
            <a:spLocks noGrp="1"/>
          </p:cNvSpPr>
          <p:nvPr>
            <p:ph type="body" idx="1"/>
          </p:nvPr>
        </p:nvSpPr>
        <p:spPr>
          <a:xfrm>
            <a:off x="8737600" y="1181103"/>
            <a:ext cx="3097547" cy="4457699"/>
          </a:xfrm>
          <a:prstGeom prst="rect">
            <a:avLst/>
          </a:prstGeom>
          <a:noFill/>
          <a:ln>
            <a:noFill/>
          </a:ln>
        </p:spPr>
        <p:txBody>
          <a:bodyPr lIns="91425" tIns="91425" rIns="91425" bIns="91425" anchor="t" anchorCtr="0"/>
          <a:lstStyle>
            <a:lvl1pPr marL="0" lvl="0" indent="0" rtl="0">
              <a:spcBef>
                <a:spcPts val="0"/>
              </a:spcBef>
              <a:buFont typeface="Calibri"/>
              <a:buNone/>
              <a:defRPr sz="1200"/>
            </a:lvl1pPr>
            <a:lvl2pPr marL="457200" lvl="1" indent="0" rtl="0">
              <a:spcBef>
                <a:spcPts val="0"/>
              </a:spcBef>
              <a:buFont typeface="Calibri"/>
              <a:buNone/>
              <a:defRPr sz="1600"/>
            </a:lvl2pPr>
            <a:lvl3pPr marL="914400" lvl="2" indent="0" rtl="0">
              <a:spcBef>
                <a:spcPts val="0"/>
              </a:spcBef>
              <a:buFont typeface="Calibri"/>
              <a:buNone/>
              <a:defRPr sz="1600"/>
            </a:lvl3pPr>
            <a:lvl4pPr marL="1371600" lvl="3" indent="0" rtl="0">
              <a:spcBef>
                <a:spcPts val="0"/>
              </a:spcBef>
              <a:buFont typeface="Calibri"/>
              <a:buNone/>
              <a:defRPr sz="1600"/>
            </a:lvl4pPr>
            <a:lvl5pPr marL="1828800" lvl="4" indent="0" rtl="0">
              <a:spcBef>
                <a:spcPts val="0"/>
              </a:spcBef>
              <a:buFont typeface="Calibri"/>
              <a:buNone/>
              <a:defRPr sz="16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50" name="Shape 50"/>
          <p:cNvSpPr txBox="1">
            <a:spLocks noGrp="1"/>
          </p:cNvSpPr>
          <p:nvPr>
            <p:ph type="body" idx="2"/>
          </p:nvPr>
        </p:nvSpPr>
        <p:spPr>
          <a:xfrm>
            <a:off x="252747" y="1181103"/>
            <a:ext cx="8281652" cy="4457699"/>
          </a:xfrm>
          <a:prstGeom prst="rect">
            <a:avLst/>
          </a:prstGeom>
          <a:noFill/>
          <a:ln>
            <a:noFill/>
          </a:ln>
        </p:spPr>
        <p:txBody>
          <a:bodyPr lIns="91425" tIns="91425" rIns="91425" bIns="91425" anchor="t" anchorCtr="0"/>
          <a:lstStyle>
            <a:lvl1pPr marL="0" lvl="0" indent="0" rtl="0">
              <a:spcBef>
                <a:spcPts val="0"/>
              </a:spcBef>
              <a:buFont typeface="Calibri"/>
              <a:buNone/>
              <a:defRPr sz="1800"/>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7" name="Picture 6"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pic>
        <p:nvPicPr>
          <p:cNvPr id="8" name="Picture 7" descr="both Logos_finetuned.png"/>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30352" cy="557784"/>
          </a:xfrm>
          <a:prstGeom prst="rect">
            <a:avLst/>
          </a:prstGeom>
        </p:spPr>
      </p:pic>
      <p:sp>
        <p:nvSpPr>
          <p:cNvPr id="11" name="TextBox 10"/>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with Sub Title">
    <p:spTree>
      <p:nvGrpSpPr>
        <p:cNvPr id="1" name="Shape 53"/>
        <p:cNvGrpSpPr/>
        <p:nvPr/>
      </p:nvGrpSpPr>
      <p:grpSpPr>
        <a:xfrm>
          <a:off x="0" y="0"/>
          <a:ext cx="0" cy="0"/>
          <a:chOff x="0" y="0"/>
          <a:chExt cx="0" cy="0"/>
        </a:xfrm>
      </p:grpSpPr>
      <p:sp>
        <p:nvSpPr>
          <p:cNvPr id="54" name="Shape 54"/>
          <p:cNvSpPr txBox="1"/>
          <p:nvPr/>
        </p:nvSpPr>
        <p:spPr>
          <a:xfrm>
            <a:off x="609600" y="1219203"/>
            <a:ext cx="10972800" cy="4000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000" b="0" i="0" u="none" strike="noStrike" cap="none" dirty="0">
              <a:solidFill>
                <a:srgbClr val="41B8FF"/>
              </a:solidFill>
              <a:latin typeface="PT Sans Narrow"/>
              <a:ea typeface="PT Sans Narrow"/>
              <a:cs typeface="PT Sans Narrow"/>
              <a:sym typeface="PT Sans Narrow"/>
            </a:endParaRPr>
          </a:p>
        </p:txBody>
      </p:sp>
      <p:sp>
        <p:nvSpPr>
          <p:cNvPr id="55" name="Shape 55"/>
          <p:cNvSpPr txBox="1">
            <a:spLocks noGrp="1"/>
          </p:cNvSpPr>
          <p:nvPr>
            <p:ph type="title"/>
          </p:nvPr>
        </p:nvSpPr>
        <p:spPr>
          <a:xfrm>
            <a:off x="0" y="0"/>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56" name="Shape 56"/>
          <p:cNvSpPr txBox="1">
            <a:spLocks noGrp="1"/>
          </p:cNvSpPr>
          <p:nvPr>
            <p:ph type="body" idx="1"/>
          </p:nvPr>
        </p:nvSpPr>
        <p:spPr>
          <a:xfrm>
            <a:off x="252747" y="1828803"/>
            <a:ext cx="11582400" cy="4068763"/>
          </a:xfrm>
          <a:prstGeom prst="rect">
            <a:avLst/>
          </a:prstGeom>
          <a:noFill/>
          <a:ln>
            <a:noFill/>
          </a:ln>
        </p:spPr>
        <p:txBody>
          <a:bodyPr lIns="91425" tIns="91425" rIns="91425" bIns="91425" anchor="t" anchorCtr="0"/>
          <a:lstStyle>
            <a:lvl1pPr lvl="0" rtl="0">
              <a:spcBef>
                <a:spcPts val="0"/>
              </a:spcBef>
              <a:defRPr sz="1800">
                <a:solidFill>
                  <a:srgbClr val="000000"/>
                </a:solidFill>
              </a:defRPr>
            </a:lvl1pPr>
            <a:lvl2pPr lvl="1" rtl="0">
              <a:spcBef>
                <a:spcPts val="0"/>
              </a:spcBef>
              <a:defRPr sz="1800">
                <a:solidFill>
                  <a:srgbClr val="000000"/>
                </a:solidFill>
              </a:defRPr>
            </a:lvl2pPr>
            <a:lvl3pPr lvl="2" rtl="0">
              <a:spcBef>
                <a:spcPts val="0"/>
              </a:spcBef>
              <a:defRPr sz="1800">
                <a:solidFill>
                  <a:srgbClr val="000000"/>
                </a:solidFill>
              </a:defRPr>
            </a:lvl3pPr>
            <a:lvl4pPr lvl="3" rtl="0">
              <a:spcBef>
                <a:spcPts val="0"/>
              </a:spcBef>
              <a:defRPr sz="1800">
                <a:solidFill>
                  <a:srgbClr val="000000"/>
                </a:solidFill>
              </a:defRPr>
            </a:lvl4pPr>
            <a:lvl5pPr lvl="4" rtl="0">
              <a:spcBef>
                <a:spcPts val="0"/>
              </a:spcBef>
              <a:defRPr sz="1800">
                <a:solidFill>
                  <a:srgbClr val="000000"/>
                </a:solidFill>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57" name="Shape 57"/>
          <p:cNvSpPr txBox="1">
            <a:spLocks noGrp="1"/>
          </p:cNvSpPr>
          <p:nvPr>
            <p:ph type="body" idx="2"/>
          </p:nvPr>
        </p:nvSpPr>
        <p:spPr>
          <a:xfrm>
            <a:off x="0" y="726848"/>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9" name="Picture 8" descr="both Logos_finetuned.png">
            <a:extLst>
              <a:ext uri="{FF2B5EF4-FFF2-40B4-BE49-F238E27FC236}">
                <a16:creationId xmlns:a16="http://schemas.microsoft.com/office/drawing/2014/main" id="{0F4A00A1-A9B7-4CF0-B55E-9BECB450A4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0" y="15197"/>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76" name="Shape 76"/>
          <p:cNvSpPr txBox="1">
            <a:spLocks noGrp="1"/>
          </p:cNvSpPr>
          <p:nvPr>
            <p:ph type="body" idx="1"/>
          </p:nvPr>
        </p:nvSpPr>
        <p:spPr>
          <a:xfrm>
            <a:off x="252747" y="1828800"/>
            <a:ext cx="5741652" cy="4190999"/>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77" name="Shape 77"/>
          <p:cNvSpPr txBox="1">
            <a:spLocks noGrp="1"/>
          </p:cNvSpPr>
          <p:nvPr>
            <p:ph type="body" idx="2"/>
          </p:nvPr>
        </p:nvSpPr>
        <p:spPr>
          <a:xfrm>
            <a:off x="6197601" y="1828800"/>
            <a:ext cx="5637547" cy="4190999"/>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78" name="Shape 78"/>
          <p:cNvSpPr txBox="1">
            <a:spLocks noGrp="1"/>
          </p:cNvSpPr>
          <p:nvPr>
            <p:ph type="body" idx="3"/>
          </p:nvPr>
        </p:nvSpPr>
        <p:spPr>
          <a:xfrm>
            <a:off x="0" y="731159"/>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8" name="Picture 7"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2" name="TextBox 11"/>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0" name="Picture 9" descr="both Logos_finetuned.png">
            <a:extLst>
              <a:ext uri="{FF2B5EF4-FFF2-40B4-BE49-F238E27FC236}">
                <a16:creationId xmlns:a16="http://schemas.microsoft.com/office/drawing/2014/main" id="{9F93DA80-CFE5-456B-8476-B82B323ABE8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hree Content w Sub Title">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2" y="13987"/>
            <a:ext cx="12191999"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93" name="Shape 93"/>
          <p:cNvSpPr txBox="1">
            <a:spLocks noGrp="1"/>
          </p:cNvSpPr>
          <p:nvPr>
            <p:ph type="body" idx="1"/>
          </p:nvPr>
        </p:nvSpPr>
        <p:spPr>
          <a:xfrm>
            <a:off x="269683"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4" name="Shape 94"/>
          <p:cNvSpPr txBox="1">
            <a:spLocks noGrp="1"/>
          </p:cNvSpPr>
          <p:nvPr>
            <p:ph type="body" idx="2"/>
          </p:nvPr>
        </p:nvSpPr>
        <p:spPr>
          <a:xfrm>
            <a:off x="269683"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5" name="Shape 95"/>
          <p:cNvSpPr txBox="1">
            <a:spLocks noGrp="1"/>
          </p:cNvSpPr>
          <p:nvPr>
            <p:ph type="body" idx="3"/>
          </p:nvPr>
        </p:nvSpPr>
        <p:spPr>
          <a:xfrm>
            <a:off x="8279150"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6" name="Shape 96"/>
          <p:cNvSpPr txBox="1">
            <a:spLocks noGrp="1"/>
          </p:cNvSpPr>
          <p:nvPr>
            <p:ph type="body" idx="4"/>
          </p:nvPr>
        </p:nvSpPr>
        <p:spPr>
          <a:xfrm>
            <a:off x="8279150"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7" name="Shape 97"/>
          <p:cNvSpPr txBox="1">
            <a:spLocks noGrp="1"/>
          </p:cNvSpPr>
          <p:nvPr>
            <p:ph type="body" idx="5"/>
          </p:nvPr>
        </p:nvSpPr>
        <p:spPr>
          <a:xfrm>
            <a:off x="4267202" y="52578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8" name="Shape 98"/>
          <p:cNvSpPr txBox="1">
            <a:spLocks noGrp="1"/>
          </p:cNvSpPr>
          <p:nvPr>
            <p:ph type="body" idx="6"/>
          </p:nvPr>
        </p:nvSpPr>
        <p:spPr>
          <a:xfrm>
            <a:off x="4267202" y="1905000"/>
            <a:ext cx="3555999" cy="3276600"/>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99" name="Shape 99"/>
          <p:cNvSpPr txBox="1">
            <a:spLocks noGrp="1"/>
          </p:cNvSpPr>
          <p:nvPr>
            <p:ph type="body" idx="7"/>
          </p:nvPr>
        </p:nvSpPr>
        <p:spPr>
          <a:xfrm>
            <a:off x="2" y="755349"/>
            <a:ext cx="12191999"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12" name="Picture 11"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6" name="TextBox 15"/>
          <p:cNvSpPr txBox="1"/>
          <p:nvPr userDrawn="1"/>
        </p:nvSpPr>
        <p:spPr>
          <a:xfrm>
            <a:off x="11356895" y="6305074"/>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3" name="Picture 12" descr="both Logos_finetuned.png">
            <a:extLst>
              <a:ext uri="{FF2B5EF4-FFF2-40B4-BE49-F238E27FC236}">
                <a16:creationId xmlns:a16="http://schemas.microsoft.com/office/drawing/2014/main" id="{DCD235BC-06F4-4055-9834-F666A6C9E7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our Content w Sub Title">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0" y="0"/>
            <a:ext cx="12192000"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04" name="Shape 104"/>
          <p:cNvSpPr txBox="1">
            <a:spLocks noGrp="1"/>
          </p:cNvSpPr>
          <p:nvPr>
            <p:ph type="body" idx="1"/>
          </p:nvPr>
        </p:nvSpPr>
        <p:spPr>
          <a:xfrm>
            <a:off x="252747" y="1828800"/>
            <a:ext cx="5673920"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5" name="Shape 105"/>
          <p:cNvSpPr txBox="1">
            <a:spLocks noGrp="1"/>
          </p:cNvSpPr>
          <p:nvPr>
            <p:ph type="body" idx="2"/>
          </p:nvPr>
        </p:nvSpPr>
        <p:spPr>
          <a:xfrm>
            <a:off x="6163736" y="1828800"/>
            <a:ext cx="5671413"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6" name="Shape 106"/>
          <p:cNvSpPr txBox="1">
            <a:spLocks noGrp="1"/>
          </p:cNvSpPr>
          <p:nvPr>
            <p:ph type="body" idx="3"/>
          </p:nvPr>
        </p:nvSpPr>
        <p:spPr>
          <a:xfrm>
            <a:off x="0" y="730479"/>
            <a:ext cx="12192000" cy="533399"/>
          </a:xfrm>
          <a:prstGeom prst="rect">
            <a:avLst/>
          </a:prstGeom>
          <a:noFill/>
          <a:ln>
            <a:noFill/>
          </a:ln>
        </p:spPr>
        <p:txBody>
          <a:bodyPr lIns="91425" tIns="91425" rIns="91425" bIns="91425" anchor="t" anchorCtr="0"/>
          <a:lstStyle>
            <a:lvl1pPr marL="0" lvl="0" indent="0" algn="ctr" rtl="0">
              <a:spcBef>
                <a:spcPts val="0"/>
              </a:spcBef>
              <a:buClr>
                <a:srgbClr val="1578B7"/>
              </a:buClr>
              <a:buFont typeface="PT Sans Narrow"/>
              <a:buNone/>
              <a:defRPr sz="2000">
                <a:solidFill>
                  <a:srgbClr val="15253D"/>
                </a:solidFill>
                <a:latin typeface="Arial Narrow"/>
                <a:ea typeface="PT Sans Narrow"/>
                <a:cs typeface="Arial Narrow"/>
                <a:sym typeface="PT Sans Narrow"/>
              </a:defRPr>
            </a:lvl1pPr>
            <a:lvl2pPr marL="457200" lvl="1" indent="0" rtl="0">
              <a:spcBef>
                <a:spcPts val="0"/>
              </a:spcBef>
              <a:buFont typeface="Calibri"/>
              <a:buNone/>
              <a:defRPr/>
            </a:lvl2pPr>
            <a:lvl3pPr marL="914400" lvl="2" indent="0" rtl="0">
              <a:spcBef>
                <a:spcPts val="0"/>
              </a:spcBef>
              <a:buFont typeface="Calibri"/>
              <a:buNone/>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07" name="Shape 107"/>
          <p:cNvSpPr txBox="1">
            <a:spLocks noGrp="1"/>
          </p:cNvSpPr>
          <p:nvPr>
            <p:ph type="body" idx="4"/>
          </p:nvPr>
        </p:nvSpPr>
        <p:spPr>
          <a:xfrm>
            <a:off x="252747" y="4038600"/>
            <a:ext cx="5673920"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sp>
        <p:nvSpPr>
          <p:cNvPr id="108" name="Shape 108"/>
          <p:cNvSpPr txBox="1">
            <a:spLocks noGrp="1"/>
          </p:cNvSpPr>
          <p:nvPr>
            <p:ph type="body" idx="5"/>
          </p:nvPr>
        </p:nvSpPr>
        <p:spPr>
          <a:xfrm>
            <a:off x="6163735" y="4038600"/>
            <a:ext cx="5671412" cy="2057398"/>
          </a:xfrm>
          <a:prstGeom prst="rect">
            <a:avLst/>
          </a:prstGeom>
          <a:noFill/>
          <a:ln>
            <a:noFill/>
          </a:ln>
        </p:spPr>
        <p:txBody>
          <a:bodyPr lIns="91425" tIns="91425" rIns="91425" bIns="91425" anchor="t" anchorCtr="0"/>
          <a:lstStyle>
            <a:lvl1pPr lvl="0" rtl="0">
              <a:spcBef>
                <a:spcPts val="0"/>
              </a:spcBef>
              <a:defRPr sz="1600">
                <a:solidFill>
                  <a:srgbClr val="000000"/>
                </a:solidFill>
              </a:defRPr>
            </a:lvl1pPr>
            <a:lvl2pPr lvl="1" rtl="0">
              <a:spcBef>
                <a:spcPts val="0"/>
              </a:spcBef>
              <a:defRPr sz="1600">
                <a:solidFill>
                  <a:srgbClr val="000000"/>
                </a:solidFill>
              </a:defRPr>
            </a:lvl2pPr>
            <a:lvl3pPr lvl="2" rtl="0">
              <a:spcBef>
                <a:spcPts val="0"/>
              </a:spcBef>
              <a:defRPr sz="1600">
                <a:solidFill>
                  <a:srgbClr val="000000"/>
                </a:solidFill>
              </a:defRPr>
            </a:lvl3pPr>
            <a:lvl4pPr lvl="3" rtl="0">
              <a:spcBef>
                <a:spcPts val="0"/>
              </a:spcBef>
              <a:defRPr sz="1600">
                <a:solidFill>
                  <a:srgbClr val="000000"/>
                </a:solidFill>
              </a:defRPr>
            </a:lvl4pPr>
            <a:lvl5pPr lvl="4" rtl="0">
              <a:spcBef>
                <a:spcPts val="0"/>
              </a:spcBef>
              <a:defRPr sz="1600">
                <a:solidFill>
                  <a:srgbClr val="000000"/>
                </a:solidFill>
              </a:defRPr>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pPr lvl="0"/>
            <a:r>
              <a:rPr lang="en-US"/>
              <a:t>Edit Master text styles</a:t>
            </a:r>
          </a:p>
        </p:txBody>
      </p:sp>
      <p:pic>
        <p:nvPicPr>
          <p:cNvPr id="10" name="Picture 9"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14" name="TextBox 13"/>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1" name="Picture 10" descr="both Logos_finetuned.png">
            <a:extLst>
              <a:ext uri="{FF2B5EF4-FFF2-40B4-BE49-F238E27FC236}">
                <a16:creationId xmlns:a16="http://schemas.microsoft.com/office/drawing/2014/main" id="{90EEB301-BD5A-464D-97B0-F1223597B8F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ix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2" y="14592"/>
            <a:ext cx="12191999" cy="715962"/>
          </a:xfrm>
          <a:prstGeom prst="rect">
            <a:avLst/>
          </a:prstGeom>
          <a:noFill/>
          <a:ln>
            <a:noFill/>
          </a:ln>
        </p:spPr>
        <p:txBody>
          <a:bodyPr lIns="91425" tIns="91425" rIns="91425" bIns="91425" anchor="ctr" anchorCtr="0"/>
          <a:lstStyle>
            <a:lvl1pPr lvl="0" algn="ctr" rtl="0">
              <a:spcBef>
                <a:spcPts val="0"/>
              </a:spcBef>
              <a:spcAft>
                <a:spcPts val="0"/>
              </a:spcAft>
              <a:defRPr sz="3000">
                <a:solidFill>
                  <a:srgbClr val="15253D"/>
                </a:solidFill>
                <a:latin typeface="Arial Narrow"/>
                <a:ea typeface="PT Sans Narrow"/>
                <a:cs typeface="Arial Narrow"/>
                <a:sym typeface="PT Sans Narrow"/>
              </a:defRPr>
            </a:lvl1pPr>
            <a:lvl2pPr lvl="1" algn="l" rtl="0">
              <a:spcBef>
                <a:spcPts val="0"/>
              </a:spcBef>
              <a:spcAft>
                <a:spcPts val="0"/>
              </a:spcAft>
              <a:defRPr sz="4000">
                <a:solidFill>
                  <a:srgbClr val="17375E"/>
                </a:solidFill>
                <a:latin typeface="PT Sans Narrow"/>
                <a:ea typeface="PT Sans Narrow"/>
                <a:cs typeface="PT Sans Narrow"/>
                <a:sym typeface="PT Sans Narrow"/>
              </a:defRPr>
            </a:lvl2pPr>
            <a:lvl3pPr lvl="2" algn="l" rtl="0">
              <a:spcBef>
                <a:spcPts val="0"/>
              </a:spcBef>
              <a:spcAft>
                <a:spcPts val="0"/>
              </a:spcAft>
              <a:defRPr sz="4000">
                <a:solidFill>
                  <a:srgbClr val="17375E"/>
                </a:solidFill>
                <a:latin typeface="PT Sans Narrow"/>
                <a:ea typeface="PT Sans Narrow"/>
                <a:cs typeface="PT Sans Narrow"/>
                <a:sym typeface="PT Sans Narrow"/>
              </a:defRPr>
            </a:lvl3pPr>
            <a:lvl4pPr lvl="3" algn="l" rtl="0">
              <a:spcBef>
                <a:spcPts val="0"/>
              </a:spcBef>
              <a:spcAft>
                <a:spcPts val="0"/>
              </a:spcAft>
              <a:defRPr sz="4000">
                <a:solidFill>
                  <a:srgbClr val="17375E"/>
                </a:solidFill>
                <a:latin typeface="PT Sans Narrow"/>
                <a:ea typeface="PT Sans Narrow"/>
                <a:cs typeface="PT Sans Narrow"/>
                <a:sym typeface="PT Sans Narrow"/>
              </a:defRPr>
            </a:lvl4pPr>
            <a:lvl5pPr lvl="4" algn="l" rtl="0">
              <a:spcBef>
                <a:spcPts val="0"/>
              </a:spcBef>
              <a:spcAft>
                <a:spcPts val="0"/>
              </a:spcAft>
              <a:defRPr sz="4000">
                <a:solidFill>
                  <a:srgbClr val="17375E"/>
                </a:solidFill>
                <a:latin typeface="PT Sans Narrow"/>
                <a:ea typeface="PT Sans Narrow"/>
                <a:cs typeface="PT Sans Narrow"/>
                <a:sym typeface="PT Sans Narrow"/>
              </a:defRPr>
            </a:lvl5pPr>
            <a:lvl6pPr marL="457200" lvl="5" algn="l" rtl="0">
              <a:spcBef>
                <a:spcPts val="0"/>
              </a:spcBef>
              <a:spcAft>
                <a:spcPts val="0"/>
              </a:spcAft>
              <a:defRPr sz="4400">
                <a:solidFill>
                  <a:srgbClr val="00B0F0"/>
                </a:solidFill>
                <a:latin typeface="PT Sans Narrow"/>
                <a:ea typeface="PT Sans Narrow"/>
                <a:cs typeface="PT Sans Narrow"/>
                <a:sym typeface="PT Sans Narrow"/>
              </a:defRPr>
            </a:lvl6pPr>
            <a:lvl7pPr marL="914400" lvl="6" algn="l" rtl="0">
              <a:spcBef>
                <a:spcPts val="0"/>
              </a:spcBef>
              <a:spcAft>
                <a:spcPts val="0"/>
              </a:spcAft>
              <a:defRPr sz="4400">
                <a:solidFill>
                  <a:srgbClr val="00B0F0"/>
                </a:solidFill>
                <a:latin typeface="PT Sans Narrow"/>
                <a:ea typeface="PT Sans Narrow"/>
                <a:cs typeface="PT Sans Narrow"/>
                <a:sym typeface="PT Sans Narrow"/>
              </a:defRPr>
            </a:lvl7pPr>
            <a:lvl8pPr marL="1371600" lvl="7" algn="l" rtl="0">
              <a:spcBef>
                <a:spcPts val="0"/>
              </a:spcBef>
              <a:spcAft>
                <a:spcPts val="0"/>
              </a:spcAft>
              <a:defRPr sz="4400">
                <a:solidFill>
                  <a:srgbClr val="00B0F0"/>
                </a:solidFill>
                <a:latin typeface="PT Sans Narrow"/>
                <a:ea typeface="PT Sans Narrow"/>
                <a:cs typeface="PT Sans Narrow"/>
                <a:sym typeface="PT Sans Narrow"/>
              </a:defRPr>
            </a:lvl8pPr>
            <a:lvl9pPr marL="1828800" lvl="8" algn="l" rtl="0">
              <a:spcBef>
                <a:spcPts val="0"/>
              </a:spcBef>
              <a:spcAft>
                <a:spcPts val="0"/>
              </a:spcAft>
              <a:defRPr sz="4400">
                <a:solidFill>
                  <a:srgbClr val="00B0F0"/>
                </a:solidFill>
                <a:latin typeface="PT Sans Narrow"/>
                <a:ea typeface="PT Sans Narrow"/>
                <a:cs typeface="PT Sans Narrow"/>
                <a:sym typeface="PT Sans Narrow"/>
              </a:defRPr>
            </a:lvl9pPr>
          </a:lstStyle>
          <a:p>
            <a:r>
              <a:rPr lang="en-US"/>
              <a:t>Click to edit Master title style</a:t>
            </a:r>
            <a:endParaRPr dirty="0"/>
          </a:p>
        </p:txBody>
      </p:sp>
      <p:sp>
        <p:nvSpPr>
          <p:cNvPr id="113" name="Shape 113"/>
          <p:cNvSpPr txBox="1">
            <a:spLocks noGrp="1"/>
          </p:cNvSpPr>
          <p:nvPr>
            <p:ph type="body" idx="1"/>
          </p:nvPr>
        </p:nvSpPr>
        <p:spPr>
          <a:xfrm>
            <a:off x="269683"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4" name="Shape 114"/>
          <p:cNvSpPr txBox="1">
            <a:spLocks noGrp="1"/>
          </p:cNvSpPr>
          <p:nvPr>
            <p:ph type="body" idx="2"/>
          </p:nvPr>
        </p:nvSpPr>
        <p:spPr>
          <a:xfrm>
            <a:off x="269683"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5" name="Shape 115"/>
          <p:cNvSpPr txBox="1">
            <a:spLocks noGrp="1"/>
          </p:cNvSpPr>
          <p:nvPr>
            <p:ph type="body" idx="3"/>
          </p:nvPr>
        </p:nvSpPr>
        <p:spPr>
          <a:xfrm>
            <a:off x="8279150"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6" name="Shape 116"/>
          <p:cNvSpPr txBox="1">
            <a:spLocks noGrp="1"/>
          </p:cNvSpPr>
          <p:nvPr>
            <p:ph type="body" idx="4"/>
          </p:nvPr>
        </p:nvSpPr>
        <p:spPr>
          <a:xfrm>
            <a:off x="8279150"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7" name="Shape 117"/>
          <p:cNvSpPr txBox="1">
            <a:spLocks noGrp="1"/>
          </p:cNvSpPr>
          <p:nvPr>
            <p:ph type="body" idx="5"/>
          </p:nvPr>
        </p:nvSpPr>
        <p:spPr>
          <a:xfrm>
            <a:off x="4284135" y="54864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8" name="Shape 118"/>
          <p:cNvSpPr txBox="1">
            <a:spLocks noGrp="1"/>
          </p:cNvSpPr>
          <p:nvPr>
            <p:ph type="body" idx="6"/>
          </p:nvPr>
        </p:nvSpPr>
        <p:spPr>
          <a:xfrm>
            <a:off x="4284135" y="38100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19" name="Shape 119"/>
          <p:cNvSpPr txBox="1">
            <a:spLocks noGrp="1"/>
          </p:cNvSpPr>
          <p:nvPr>
            <p:ph type="body" idx="7"/>
          </p:nvPr>
        </p:nvSpPr>
        <p:spPr>
          <a:xfrm>
            <a:off x="269683"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0" name="Shape 120"/>
          <p:cNvSpPr txBox="1">
            <a:spLocks noGrp="1"/>
          </p:cNvSpPr>
          <p:nvPr>
            <p:ph type="body" idx="8"/>
          </p:nvPr>
        </p:nvSpPr>
        <p:spPr>
          <a:xfrm>
            <a:off x="269683"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1" name="Shape 121"/>
          <p:cNvSpPr txBox="1">
            <a:spLocks noGrp="1"/>
          </p:cNvSpPr>
          <p:nvPr>
            <p:ph type="body" idx="9"/>
          </p:nvPr>
        </p:nvSpPr>
        <p:spPr>
          <a:xfrm>
            <a:off x="8279150"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2" name="Shape 122"/>
          <p:cNvSpPr txBox="1">
            <a:spLocks noGrp="1"/>
          </p:cNvSpPr>
          <p:nvPr>
            <p:ph type="body" idx="13"/>
          </p:nvPr>
        </p:nvSpPr>
        <p:spPr>
          <a:xfrm>
            <a:off x="8279150"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3" name="Shape 123"/>
          <p:cNvSpPr txBox="1">
            <a:spLocks noGrp="1"/>
          </p:cNvSpPr>
          <p:nvPr>
            <p:ph type="body" idx="14"/>
          </p:nvPr>
        </p:nvSpPr>
        <p:spPr>
          <a:xfrm>
            <a:off x="4284135" y="3124203"/>
            <a:ext cx="3555999" cy="304799"/>
          </a:xfrm>
          <a:prstGeom prst="rect">
            <a:avLst/>
          </a:prstGeom>
          <a:noFill/>
          <a:ln>
            <a:noFill/>
          </a:ln>
        </p:spPr>
        <p:txBody>
          <a:bodyPr lIns="91425" tIns="91425" rIns="91425" bIns="91425" anchor="t" anchorCtr="0"/>
          <a:lstStyle>
            <a:lvl1pPr lvl="0" algn="ctr" rtl="0">
              <a:spcBef>
                <a:spcPts val="0"/>
              </a:spcBef>
              <a:buClr>
                <a:srgbClr val="000000"/>
              </a:buClr>
              <a:buFont typeface="PT Sans Narrow"/>
              <a:buNone/>
              <a:defRPr sz="1400" b="1">
                <a:solidFill>
                  <a:srgbClr val="000000"/>
                </a:solidFill>
                <a:latin typeface="PT Sans Narrow"/>
                <a:ea typeface="PT Sans Narrow"/>
                <a:cs typeface="PT Sans Narrow"/>
                <a:sym typeface="PT Sans Narrow"/>
              </a:defRPr>
            </a:lvl1pPr>
            <a:lvl2pPr lvl="1" rtl="0">
              <a:spcBef>
                <a:spcPts val="0"/>
              </a:spcBef>
              <a:defRPr sz="2400">
                <a:solidFill>
                  <a:srgbClr val="000000"/>
                </a:solidFill>
                <a:latin typeface="Calibri"/>
                <a:ea typeface="Calibri"/>
                <a:cs typeface="Calibri"/>
                <a:sym typeface="Calibri"/>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sp>
        <p:nvSpPr>
          <p:cNvPr id="124" name="Shape 124"/>
          <p:cNvSpPr txBox="1">
            <a:spLocks noGrp="1"/>
          </p:cNvSpPr>
          <p:nvPr>
            <p:ph type="body" idx="15"/>
          </p:nvPr>
        </p:nvSpPr>
        <p:spPr>
          <a:xfrm>
            <a:off x="4284135" y="1447803"/>
            <a:ext cx="3555999" cy="1600199"/>
          </a:xfrm>
          <a:prstGeom prst="rect">
            <a:avLst/>
          </a:prstGeom>
          <a:noFill/>
          <a:ln>
            <a:noFill/>
          </a:ln>
        </p:spPr>
        <p:txBody>
          <a:bodyPr lIns="91425" tIns="91425" rIns="91425" bIns="91425" anchor="t" anchorCtr="0"/>
          <a:lstStyle>
            <a:lvl1pPr marL="0" lvl="0" indent="0" rtl="0">
              <a:spcBef>
                <a:spcPts val="0"/>
              </a:spcBef>
              <a:buClr>
                <a:srgbClr val="000000"/>
              </a:buClr>
              <a:buFont typeface="Calibri"/>
              <a:buNone/>
              <a:defRPr sz="1800">
                <a:solidFill>
                  <a:srgbClr val="000000"/>
                </a:solidFill>
              </a:defRPr>
            </a:lvl1pPr>
            <a:lvl2pPr marL="457200" lvl="1" indent="0" rtl="0">
              <a:spcBef>
                <a:spcPts val="0"/>
              </a:spcBef>
              <a:buFont typeface="Calibri"/>
              <a:buNone/>
              <a:defRPr/>
            </a:lvl2pPr>
            <a:lvl3pPr lvl="2" rtl="0">
              <a:spcBef>
                <a:spcPts val="0"/>
              </a:spcBef>
              <a:defRPr sz="2000">
                <a:solidFill>
                  <a:srgbClr val="000000"/>
                </a:solidFill>
                <a:latin typeface="Calibri"/>
                <a:ea typeface="Calibri"/>
                <a:cs typeface="Calibri"/>
                <a:sym typeface="Calibri"/>
              </a:defRPr>
            </a:lvl3pPr>
            <a:lvl4pPr lvl="3" rtl="0">
              <a:spcBef>
                <a:spcPts val="0"/>
              </a:spcBef>
              <a:defRPr>
                <a:solidFill>
                  <a:srgbClr val="000000"/>
                </a:solidFill>
                <a:latin typeface="Calibri"/>
                <a:ea typeface="Calibri"/>
                <a:cs typeface="Calibri"/>
                <a:sym typeface="Calibri"/>
              </a:defRPr>
            </a:lvl4pPr>
            <a:lvl5pPr lvl="4" rtl="0">
              <a:spcBef>
                <a:spcPts val="0"/>
              </a:spcBef>
              <a:defRPr>
                <a:solidFill>
                  <a:srgbClr val="000000"/>
                </a:solidFill>
                <a:latin typeface="Calibri"/>
                <a:ea typeface="Calibri"/>
                <a:cs typeface="Calibri"/>
                <a:sym typeface="Calibri"/>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pPr lvl="0"/>
            <a:r>
              <a:rPr lang="en-US"/>
              <a:t>Edit Master text styles</a:t>
            </a:r>
          </a:p>
        </p:txBody>
      </p:sp>
      <p:pic>
        <p:nvPicPr>
          <p:cNvPr id="17" name="Picture 16" descr="bottom bar-white.png"/>
          <p:cNvPicPr>
            <a:picLocks noChangeAspect="1"/>
          </p:cNvPicPr>
          <p:nvPr userDrawn="1"/>
        </p:nvPicPr>
        <p:blipFill rotWithShape="1">
          <a:blip r:embed="rId2" cstate="print">
            <a:extLst>
              <a:ext uri="{28A0092B-C50C-407E-A947-70E740481C1C}">
                <a14:useLocalDpi xmlns:a14="http://schemas.microsoft.com/office/drawing/2010/main"/>
              </a:ext>
            </a:extLst>
          </a:blip>
          <a:srcRect l="1905" r="3767"/>
          <a:stretch/>
        </p:blipFill>
        <p:spPr>
          <a:xfrm>
            <a:off x="0" y="6326014"/>
            <a:ext cx="12192000" cy="531986"/>
          </a:xfrm>
          <a:prstGeom prst="rect">
            <a:avLst/>
          </a:prstGeom>
          <a:effectLst>
            <a:outerShdw blurRad="152400" dist="38100" dir="21360000" algn="tl" rotWithShape="0">
              <a:srgbClr val="000000">
                <a:alpha val="43000"/>
              </a:srgbClr>
            </a:outerShdw>
          </a:effectLst>
        </p:spPr>
      </p:pic>
      <p:sp>
        <p:nvSpPr>
          <p:cNvPr id="21" name="TextBox 20"/>
          <p:cNvSpPr txBox="1"/>
          <p:nvPr userDrawn="1"/>
        </p:nvSpPr>
        <p:spPr>
          <a:xfrm>
            <a:off x="11356895" y="6314802"/>
            <a:ext cx="478252" cy="276999"/>
          </a:xfrm>
          <a:prstGeom prst="rect">
            <a:avLst/>
          </a:prstGeom>
          <a:noFill/>
        </p:spPr>
        <p:txBody>
          <a:bodyPr wrap="square" rtlCol="0" anchor="t">
            <a:spAutoFit/>
          </a:bodyPr>
          <a:lstStyle/>
          <a:p>
            <a:pPr algn="ctr"/>
            <a:fld id="{E48E9705-56CB-2249-A194-B109B0B43FBF}" type="slidenum">
              <a:rPr lang="en-US" sz="1200" smtClean="0">
                <a:solidFill>
                  <a:srgbClr val="6C6C6C"/>
                </a:solidFill>
                <a:latin typeface="Arial Narrow"/>
                <a:cs typeface="Arial Narrow"/>
              </a:rPr>
              <a:pPr algn="ctr"/>
              <a:t>‹#›</a:t>
            </a:fld>
            <a:endParaRPr lang="en-US" sz="1200" dirty="0">
              <a:solidFill>
                <a:srgbClr val="6C6C6C"/>
              </a:solidFill>
              <a:latin typeface="Arial Narrow"/>
              <a:cs typeface="Arial Narrow"/>
            </a:endParaRPr>
          </a:p>
        </p:txBody>
      </p:sp>
      <p:pic>
        <p:nvPicPr>
          <p:cNvPr id="18" name="Picture 17" descr="both Logos_finetuned.png">
            <a:extLst>
              <a:ext uri="{FF2B5EF4-FFF2-40B4-BE49-F238E27FC236}">
                <a16:creationId xmlns:a16="http://schemas.microsoft.com/office/drawing/2014/main" id="{F490CB6D-E9A2-4426-AA7B-E0EC9B0DB26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29609" y="6314471"/>
            <a:ext cx="554476" cy="58567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Shape 10"/>
          <p:cNvPicPr preferRelativeResize="0"/>
          <p:nvPr userDrawn="1"/>
        </p:nvPicPr>
        <p:blipFill rotWithShape="1">
          <a:blip r:embed="rId15"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Title Placeholder 1"/>
          <p:cNvSpPr>
            <a:spLocks noGrp="1"/>
          </p:cNvSpPr>
          <p:nvPr>
            <p:ph type="title"/>
          </p:nvPr>
        </p:nvSpPr>
        <p:spPr>
          <a:xfrm>
            <a:off x="0" y="173038"/>
            <a:ext cx="12192000" cy="6397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7067" y="1168400"/>
            <a:ext cx="11582400" cy="51689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4833838"/>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8" r:id="rId3"/>
    <p:sldLayoutId id="2147483653" r:id="rId4"/>
    <p:sldLayoutId id="2147483654" r:id="rId5"/>
    <p:sldLayoutId id="2147483657" r:id="rId6"/>
    <p:sldLayoutId id="2147483659" r:id="rId7"/>
    <p:sldLayoutId id="2147483660" r:id="rId8"/>
    <p:sldLayoutId id="2147483661" r:id="rId9"/>
    <p:sldLayoutId id="2147483663" r:id="rId10"/>
    <p:sldLayoutId id="2147483674" r:id="rId11"/>
    <p:sldLayoutId id="2147483675" r:id="rId12"/>
    <p:sldLayoutId id="2147483676" r:id="rId13"/>
  </p:sldLayoutIdLst>
  <p:txStyles>
    <p:titleStyle>
      <a:lvl1pPr algn="ctr" defTabSz="457200" rtl="0" eaLnBrk="1" latinLnBrk="0" hangingPunct="1">
        <a:spcBef>
          <a:spcPct val="0"/>
        </a:spcBef>
        <a:buNone/>
        <a:defRPr sz="3000" b="1" kern="1200">
          <a:solidFill>
            <a:srgbClr val="15253D"/>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9" name="Picture 18" descr="A view of a city&#10;&#10;Description automatically generated">
            <a:extLst>
              <a:ext uri="{FF2B5EF4-FFF2-40B4-BE49-F238E27FC236}">
                <a16:creationId xmlns:a16="http://schemas.microsoft.com/office/drawing/2014/main" id="{7A59F22A-7274-A248-BB6E-CCF3B0566D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40678"/>
            <a:ext cx="12191998" cy="6998678"/>
          </a:xfrm>
          <a:prstGeom prst="rect">
            <a:avLst/>
          </a:prstGeom>
        </p:spPr>
      </p:pic>
      <p:pic>
        <p:nvPicPr>
          <p:cNvPr id="3" name="Picture 2" descr="both Logos_finetun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82273" y="5354239"/>
            <a:ext cx="1073151" cy="1219665"/>
          </a:xfrm>
          <a:prstGeom prst="rect">
            <a:avLst/>
          </a:prstGeom>
        </p:spPr>
      </p:pic>
      <p:sp>
        <p:nvSpPr>
          <p:cNvPr id="13" name="텍스트 개체 틀 3"/>
          <p:cNvSpPr txBox="1">
            <a:spLocks/>
          </p:cNvSpPr>
          <p:nvPr/>
        </p:nvSpPr>
        <p:spPr>
          <a:xfrm>
            <a:off x="2018635" y="295442"/>
            <a:ext cx="8221579" cy="923330"/>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48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dist"/>
            <a:endParaRPr lang="ko-KR" altLang="en-US" sz="6000" dirty="0">
              <a:solidFill>
                <a:sysClr val="window" lastClr="FFFFFF"/>
              </a:solidFill>
              <a:effectLst>
                <a:outerShdw blurRad="38100" dist="38100" dir="2700000" algn="tl">
                  <a:srgbClr val="000000">
                    <a:alpha val="15000"/>
                  </a:srgbClr>
                </a:outerShdw>
              </a:effectLst>
              <a:latin typeface="Arial Narrow"/>
              <a:ea typeface="맑은 고딕"/>
              <a:cs typeface="Arial Narrow"/>
            </a:endParaRPr>
          </a:p>
        </p:txBody>
      </p:sp>
      <p:sp>
        <p:nvSpPr>
          <p:cNvPr id="5" name="TextBox 4"/>
          <p:cNvSpPr txBox="1"/>
          <p:nvPr/>
        </p:nvSpPr>
        <p:spPr>
          <a:xfrm>
            <a:off x="2860842" y="2406319"/>
            <a:ext cx="184666" cy="307777"/>
          </a:xfrm>
          <a:prstGeom prst="rect">
            <a:avLst/>
          </a:prstGeom>
          <a:noFill/>
        </p:spPr>
        <p:txBody>
          <a:bodyPr wrap="none" rtlCol="0">
            <a:spAutoFit/>
          </a:bodyPr>
          <a:lstStyle/>
          <a:p>
            <a:endParaRPr lang="en-US" dirty="0"/>
          </a:p>
        </p:txBody>
      </p:sp>
      <p:sp>
        <p:nvSpPr>
          <p:cNvPr id="2" name="TextBox 1"/>
          <p:cNvSpPr txBox="1"/>
          <p:nvPr/>
        </p:nvSpPr>
        <p:spPr>
          <a:xfrm>
            <a:off x="4257524" y="3616479"/>
            <a:ext cx="184666" cy="307777"/>
          </a:xfrm>
          <a:prstGeom prst="rect">
            <a:avLst/>
          </a:prstGeom>
          <a:noFill/>
        </p:spPr>
        <p:txBody>
          <a:bodyPr wrap="none" rtlCol="0">
            <a:spAutoFit/>
          </a:bodyPr>
          <a:lstStyle/>
          <a:p>
            <a:endParaRPr lang="en-US" dirty="0"/>
          </a:p>
        </p:txBody>
      </p:sp>
      <p:sp>
        <p:nvSpPr>
          <p:cNvPr id="4" name="Title 3"/>
          <p:cNvSpPr>
            <a:spLocks noGrp="1"/>
          </p:cNvSpPr>
          <p:nvPr>
            <p:ph type="title"/>
          </p:nvPr>
        </p:nvSpPr>
        <p:spPr>
          <a:xfrm>
            <a:off x="2511424" y="95529"/>
            <a:ext cx="9144000" cy="639762"/>
          </a:xfrm>
        </p:spPr>
        <p:txBody>
          <a:bodyPr/>
          <a:lstStyle/>
          <a:p>
            <a:pPr algn="l"/>
            <a:br>
              <a:rPr lang="en-US" sz="4000" dirty="0"/>
            </a:br>
            <a:r>
              <a:rPr lang="en-US" sz="4000" dirty="0"/>
              <a:t>Palava City:</a:t>
            </a:r>
            <a:br>
              <a:rPr lang="en-US" sz="4000" dirty="0"/>
            </a:br>
            <a:r>
              <a:rPr lang="en-US" sz="4000" dirty="0"/>
              <a:t>A pathway to net zero energy by 2030</a:t>
            </a:r>
          </a:p>
        </p:txBody>
      </p:sp>
    </p:spTree>
    <p:extLst>
      <p:ext uri="{BB962C8B-B14F-4D97-AF65-F5344CB8AC3E}">
        <p14:creationId xmlns:p14="http://schemas.microsoft.com/office/powerpoint/2010/main" val="3355771759"/>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dirty="0"/>
              <a:t>Net Zero Building Energy Recommendations and Outcomes</a:t>
            </a:r>
          </a:p>
        </p:txBody>
      </p:sp>
      <p:sp>
        <p:nvSpPr>
          <p:cNvPr id="3" name="Text Placeholder 2">
            <a:extLst>
              <a:ext uri="{FF2B5EF4-FFF2-40B4-BE49-F238E27FC236}">
                <a16:creationId xmlns:a16="http://schemas.microsoft.com/office/drawing/2014/main" id="{785E4E78-61A7-454D-8DBC-166FE360F9AE}"/>
              </a:ext>
            </a:extLst>
          </p:cNvPr>
          <p:cNvSpPr>
            <a:spLocks noGrp="1"/>
          </p:cNvSpPr>
          <p:nvPr>
            <p:ph type="body" idx="1"/>
          </p:nvPr>
        </p:nvSpPr>
        <p:spPr>
          <a:xfrm>
            <a:off x="2435203" y="732270"/>
            <a:ext cx="11201432" cy="1197021"/>
          </a:xfrm>
          <a:noFill/>
          <a:ln>
            <a:noFill/>
          </a:ln>
        </p:spPr>
        <p:txBody>
          <a:bodyPr vert="horz" lIns="91425" tIns="91425" rIns="91425" bIns="91425" rtlCol="0" anchor="t" anchorCtr="0">
            <a:normAutofit fontScale="85000" lnSpcReduction="20000"/>
          </a:bodyPr>
          <a:lstStyle/>
          <a:p>
            <a:pPr marL="57150" indent="0" defTabSz="914400">
              <a:spcAft>
                <a:spcPts val="600"/>
              </a:spcAft>
              <a:buNone/>
            </a:pPr>
            <a:r>
              <a:rPr lang="en-US" sz="1600" b="1" dirty="0"/>
              <a:t>Three Pillars of Net Zero Energy buildings</a:t>
            </a:r>
            <a:r>
              <a:rPr lang="en-US" sz="1600" dirty="0"/>
              <a:t> set Palava on the road to being a NZE city: </a:t>
            </a:r>
          </a:p>
          <a:p>
            <a:pPr marL="400050" defTabSz="914400">
              <a:spcAft>
                <a:spcPts val="600"/>
              </a:spcAft>
              <a:buAutoNum type="arabicParenR"/>
            </a:pPr>
            <a:r>
              <a:rPr lang="en-US" sz="1600" dirty="0"/>
              <a:t>Improved envelope and thermal performance to reduce loads,</a:t>
            </a:r>
          </a:p>
          <a:p>
            <a:pPr marL="400050" defTabSz="914400">
              <a:spcAft>
                <a:spcPts val="600"/>
              </a:spcAft>
              <a:buAutoNum type="arabicParenR"/>
            </a:pPr>
            <a:r>
              <a:rPr lang="en-US" sz="1600" dirty="0"/>
              <a:t>Energy efficiency strategies through efficient equipment and controls, and </a:t>
            </a:r>
          </a:p>
          <a:p>
            <a:pPr marL="400050" defTabSz="914400">
              <a:spcAft>
                <a:spcPts val="600"/>
              </a:spcAft>
              <a:buAutoNum type="arabicParenR"/>
            </a:pPr>
            <a:r>
              <a:rPr lang="en-US" sz="1600" dirty="0"/>
              <a:t>Onsite renewable energy generation</a:t>
            </a:r>
          </a:p>
          <a:p>
            <a:pPr marL="57150" indent="0" defTabSz="914400">
              <a:buNone/>
            </a:pPr>
            <a:endParaRPr lang="en-US" sz="1600" dirty="0"/>
          </a:p>
        </p:txBody>
      </p:sp>
      <p:sp>
        <p:nvSpPr>
          <p:cNvPr id="7" name="TextBox 6"/>
          <p:cNvSpPr txBox="1"/>
          <p:nvPr/>
        </p:nvSpPr>
        <p:spPr>
          <a:xfrm>
            <a:off x="5438476" y="2086292"/>
            <a:ext cx="2597443" cy="1384995"/>
          </a:xfrm>
          <a:prstGeom prst="rect">
            <a:avLst/>
          </a:prstGeom>
          <a:noFill/>
        </p:spPr>
        <p:txBody>
          <a:bodyPr wrap="square" rtlCol="0">
            <a:spAutoFit/>
          </a:bodyPr>
          <a:lstStyle/>
          <a:p>
            <a:r>
              <a:rPr lang="en-US" sz="1200" b="1" dirty="0"/>
              <a:t>Commercial</a:t>
            </a:r>
          </a:p>
          <a:p>
            <a:pPr marL="285750" indent="-285750">
              <a:buFont typeface="Arial" charset="0"/>
              <a:buChar char="•"/>
            </a:pPr>
            <a:r>
              <a:rPr lang="en-US" sz="1200" dirty="0"/>
              <a:t>Cooling load reductions</a:t>
            </a:r>
          </a:p>
          <a:p>
            <a:pPr marL="285750" indent="-285750">
              <a:buFont typeface="Arial" charset="0"/>
              <a:buChar char="•"/>
            </a:pPr>
            <a:r>
              <a:rPr lang="en-US" sz="1200" dirty="0"/>
              <a:t>HVAC control strategies</a:t>
            </a:r>
          </a:p>
          <a:p>
            <a:pPr marL="285750" indent="-285750">
              <a:buFont typeface="Arial" charset="0"/>
              <a:buChar char="•"/>
            </a:pPr>
            <a:r>
              <a:rPr lang="en-US" sz="1200" dirty="0"/>
              <a:t>Improved Piping design</a:t>
            </a:r>
          </a:p>
          <a:p>
            <a:pPr marL="285750" indent="-285750">
              <a:buFont typeface="Arial" charset="0"/>
              <a:buChar char="•"/>
            </a:pPr>
            <a:r>
              <a:rPr lang="en-US" sz="1200" dirty="0"/>
              <a:t>Optimize day lighting and glare reduction </a:t>
            </a:r>
          </a:p>
          <a:p>
            <a:pPr marL="285750" indent="-285750">
              <a:buFont typeface="Arial" charset="0"/>
              <a:buChar char="•"/>
            </a:pPr>
            <a:r>
              <a:rPr lang="en-US" sz="1200" dirty="0"/>
              <a:t>Central Plant / District cooling</a:t>
            </a:r>
          </a:p>
        </p:txBody>
      </p:sp>
      <p:sp>
        <p:nvSpPr>
          <p:cNvPr id="10" name="TextBox 9"/>
          <p:cNvSpPr txBox="1"/>
          <p:nvPr/>
        </p:nvSpPr>
        <p:spPr>
          <a:xfrm>
            <a:off x="2633778" y="2086292"/>
            <a:ext cx="2639484" cy="1200329"/>
          </a:xfrm>
          <a:prstGeom prst="rect">
            <a:avLst/>
          </a:prstGeom>
          <a:noFill/>
        </p:spPr>
        <p:txBody>
          <a:bodyPr wrap="square" rtlCol="0">
            <a:spAutoFit/>
          </a:bodyPr>
          <a:lstStyle/>
          <a:p>
            <a:r>
              <a:rPr lang="en-US" sz="1200" b="1" dirty="0"/>
              <a:t>Residential</a:t>
            </a:r>
          </a:p>
          <a:p>
            <a:pPr marL="285750" indent="-285750">
              <a:buFont typeface="Arial" charset="0"/>
              <a:buChar char="•"/>
            </a:pPr>
            <a:r>
              <a:rPr lang="en-US" sz="1200" dirty="0"/>
              <a:t>Improved envelope performance</a:t>
            </a:r>
          </a:p>
          <a:p>
            <a:pPr marL="285750" indent="-285750">
              <a:buFont typeface="Arial" charset="0"/>
              <a:buChar char="•"/>
            </a:pPr>
            <a:r>
              <a:rPr lang="en-US" sz="1200" dirty="0"/>
              <a:t>Passive Design techniques</a:t>
            </a:r>
          </a:p>
          <a:p>
            <a:pPr marL="285750" indent="-285750">
              <a:buFont typeface="Arial" charset="0"/>
              <a:buChar char="•"/>
            </a:pPr>
            <a:r>
              <a:rPr lang="en-US" sz="1200" dirty="0"/>
              <a:t>Efficient appliances</a:t>
            </a:r>
          </a:p>
          <a:p>
            <a:pPr marL="285750" indent="-285750">
              <a:buFont typeface="Arial" charset="0"/>
              <a:buChar char="•"/>
            </a:pPr>
            <a:r>
              <a:rPr lang="en-US" sz="1200" dirty="0"/>
              <a:t>Behavioral programs  </a:t>
            </a:r>
          </a:p>
        </p:txBody>
      </p:sp>
      <p:sp>
        <p:nvSpPr>
          <p:cNvPr id="17" name="Rectangle 16"/>
          <p:cNvSpPr/>
          <p:nvPr/>
        </p:nvSpPr>
        <p:spPr>
          <a:xfrm>
            <a:off x="8201133" y="2086292"/>
            <a:ext cx="2509520" cy="1384995"/>
          </a:xfrm>
          <a:prstGeom prst="rect">
            <a:avLst/>
          </a:prstGeom>
        </p:spPr>
        <p:txBody>
          <a:bodyPr wrap="square">
            <a:spAutoFit/>
          </a:bodyPr>
          <a:lstStyle/>
          <a:p>
            <a:r>
              <a:rPr lang="en-US" sz="1200" b="1" dirty="0"/>
              <a:t>Onsite Generation</a:t>
            </a:r>
          </a:p>
          <a:p>
            <a:pPr marL="285750" indent="-285750">
              <a:buFont typeface="Arial" charset="0"/>
              <a:buChar char="•"/>
            </a:pPr>
            <a:r>
              <a:rPr lang="en-US" sz="1200" dirty="0"/>
              <a:t>Rooftop PV plants</a:t>
            </a:r>
          </a:p>
          <a:p>
            <a:pPr marL="285750" indent="-285750">
              <a:buFont typeface="Arial" charset="0"/>
              <a:buChar char="•"/>
            </a:pPr>
            <a:r>
              <a:rPr lang="en-US" sz="1200" dirty="0"/>
              <a:t>Open access contracts</a:t>
            </a:r>
          </a:p>
          <a:p>
            <a:pPr marL="285750" indent="-285750">
              <a:buFont typeface="Arial" charset="0"/>
              <a:buChar char="•"/>
            </a:pPr>
            <a:r>
              <a:rPr lang="en-US" sz="1200" dirty="0"/>
              <a:t>Ground mount PV plants</a:t>
            </a:r>
          </a:p>
          <a:p>
            <a:pPr marL="285750" indent="-285750">
              <a:buFont typeface="Arial" charset="0"/>
              <a:buChar char="•"/>
            </a:pPr>
            <a:r>
              <a:rPr lang="en-US" sz="1200" dirty="0"/>
              <a:t>Vertical and carport PV potential</a:t>
            </a:r>
          </a:p>
          <a:p>
            <a:pPr marL="285750" lvl="1" indent="-285750">
              <a:buFont typeface="Arial" charset="0"/>
              <a:buChar char="•"/>
            </a:pPr>
            <a:endParaRPr lang="en-US" sz="1200" b="1" dirty="0"/>
          </a:p>
        </p:txBody>
      </p:sp>
      <p:sp>
        <p:nvSpPr>
          <p:cNvPr id="16" name="Rectangle 15">
            <a:extLst>
              <a:ext uri="{FF2B5EF4-FFF2-40B4-BE49-F238E27FC236}">
                <a16:creationId xmlns:a16="http://schemas.microsoft.com/office/drawing/2014/main" id="{8523C56E-1602-4AF0-B7AA-D7F1331CE624}"/>
              </a:ext>
            </a:extLst>
          </p:cNvPr>
          <p:cNvSpPr/>
          <p:nvPr/>
        </p:nvSpPr>
        <p:spPr>
          <a:xfrm>
            <a:off x="2516797" y="3502026"/>
            <a:ext cx="7158406" cy="1061829"/>
          </a:xfrm>
          <a:prstGeom prst="rect">
            <a:avLst/>
          </a:prstGeom>
        </p:spPr>
        <p:txBody>
          <a:bodyPr wrap="square">
            <a:spAutoFit/>
          </a:bodyPr>
          <a:lstStyle/>
          <a:p>
            <a:pPr marL="91440">
              <a:spcAft>
                <a:spcPts val="600"/>
              </a:spcAft>
            </a:pPr>
            <a:r>
              <a:rPr lang="en-US" sz="1200" b="1" dirty="0"/>
              <a:t>Metrics</a:t>
            </a:r>
          </a:p>
          <a:p>
            <a:pPr marL="91440" lvl="3">
              <a:spcAft>
                <a:spcPts val="600"/>
              </a:spcAft>
            </a:pPr>
            <a:r>
              <a:rPr lang="en-US" sz="1200" dirty="0"/>
              <a:t>Building EUI is the predominant metric for building performance</a:t>
            </a:r>
            <a:r>
              <a:rPr lang="en-US" sz="1200" baseline="30000" dirty="0"/>
              <a:t>1</a:t>
            </a:r>
          </a:p>
          <a:p>
            <a:pPr marL="377190" lvl="3" indent="-285750">
              <a:spcAft>
                <a:spcPts val="600"/>
              </a:spcAft>
              <a:buFont typeface="Arial" charset="0"/>
              <a:buChar char="•"/>
            </a:pPr>
            <a:endParaRPr lang="en-US" sz="1200" dirty="0"/>
          </a:p>
          <a:p>
            <a:pPr marL="91440">
              <a:spcAft>
                <a:spcPts val="600"/>
              </a:spcAft>
              <a:defRPr/>
            </a:pPr>
            <a:endParaRPr lang="en-US" sz="1200" dirty="0"/>
          </a:p>
        </p:txBody>
      </p:sp>
      <p:sp>
        <p:nvSpPr>
          <p:cNvPr id="6" name="Arrow: Pentagon 5">
            <a:extLst>
              <a:ext uri="{FF2B5EF4-FFF2-40B4-BE49-F238E27FC236}">
                <a16:creationId xmlns:a16="http://schemas.microsoft.com/office/drawing/2014/main" id="{31C878CD-0C78-497B-9286-A92B8D713D41}"/>
              </a:ext>
            </a:extLst>
          </p:cNvPr>
          <p:cNvSpPr/>
          <p:nvPr/>
        </p:nvSpPr>
        <p:spPr>
          <a:xfrm>
            <a:off x="156823" y="2160512"/>
            <a:ext cx="2124260"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latin typeface="+mn-lt"/>
                <a:ea typeface="+mn-ea"/>
                <a:cs typeface="+mn-cs"/>
              </a:rPr>
              <a:t>Major Recommendations</a:t>
            </a:r>
          </a:p>
        </p:txBody>
      </p:sp>
      <p:sp>
        <p:nvSpPr>
          <p:cNvPr id="23" name="Arrow: Pentagon 22">
            <a:extLst>
              <a:ext uri="{FF2B5EF4-FFF2-40B4-BE49-F238E27FC236}">
                <a16:creationId xmlns:a16="http://schemas.microsoft.com/office/drawing/2014/main" id="{79947799-916A-4B6E-A07B-D585BCE6AF90}"/>
              </a:ext>
            </a:extLst>
          </p:cNvPr>
          <p:cNvSpPr/>
          <p:nvPr/>
        </p:nvSpPr>
        <p:spPr>
          <a:xfrm>
            <a:off x="156822" y="737231"/>
            <a:ext cx="2124261"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mn-lt"/>
                <a:ea typeface="+mn-ea"/>
                <a:cs typeface="+mn-cs"/>
              </a:rPr>
              <a:t>Approach</a:t>
            </a:r>
          </a:p>
        </p:txBody>
      </p:sp>
      <p:sp>
        <p:nvSpPr>
          <p:cNvPr id="24" name="Arrow: Pentagon 23">
            <a:extLst>
              <a:ext uri="{FF2B5EF4-FFF2-40B4-BE49-F238E27FC236}">
                <a16:creationId xmlns:a16="http://schemas.microsoft.com/office/drawing/2014/main" id="{E9449942-5235-476B-8530-0859688EB86C}"/>
              </a:ext>
            </a:extLst>
          </p:cNvPr>
          <p:cNvSpPr/>
          <p:nvPr/>
        </p:nvSpPr>
        <p:spPr>
          <a:xfrm>
            <a:off x="156823" y="3627313"/>
            <a:ext cx="2124260" cy="825302"/>
          </a:xfrm>
          <a:prstGeom prst="homePlate">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Outcomes</a:t>
            </a:r>
          </a:p>
        </p:txBody>
      </p:sp>
      <p:graphicFrame>
        <p:nvGraphicFramePr>
          <p:cNvPr id="26" name="Table 25">
            <a:extLst>
              <a:ext uri="{FF2B5EF4-FFF2-40B4-BE49-F238E27FC236}">
                <a16:creationId xmlns:a16="http://schemas.microsoft.com/office/drawing/2014/main" id="{4947A73D-E58F-4FF8-A744-F7DE891689B0}"/>
              </a:ext>
            </a:extLst>
          </p:cNvPr>
          <p:cNvGraphicFramePr>
            <a:graphicFrameLocks noGrp="1"/>
          </p:cNvGraphicFramePr>
          <p:nvPr/>
        </p:nvGraphicFramePr>
        <p:xfrm>
          <a:off x="2435203" y="4049390"/>
          <a:ext cx="8810893" cy="2077163"/>
        </p:xfrm>
        <a:graphic>
          <a:graphicData uri="http://schemas.openxmlformats.org/drawingml/2006/table">
            <a:tbl>
              <a:tblPr firstRow="1" bandRow="1">
                <a:tableStyleId>{5C22544A-7EE6-4342-B048-85BDC9FD1C3A}</a:tableStyleId>
              </a:tblPr>
              <a:tblGrid>
                <a:gridCol w="1748071">
                  <a:extLst>
                    <a:ext uri="{9D8B030D-6E8A-4147-A177-3AD203B41FA5}">
                      <a16:colId xmlns:a16="http://schemas.microsoft.com/office/drawing/2014/main" val="661297478"/>
                    </a:ext>
                  </a:extLst>
                </a:gridCol>
                <a:gridCol w="1177137">
                  <a:extLst>
                    <a:ext uri="{9D8B030D-6E8A-4147-A177-3AD203B41FA5}">
                      <a16:colId xmlns:a16="http://schemas.microsoft.com/office/drawing/2014/main" val="1243149833"/>
                    </a:ext>
                  </a:extLst>
                </a:gridCol>
                <a:gridCol w="1177137">
                  <a:extLst>
                    <a:ext uri="{9D8B030D-6E8A-4147-A177-3AD203B41FA5}">
                      <a16:colId xmlns:a16="http://schemas.microsoft.com/office/drawing/2014/main" val="883907503"/>
                    </a:ext>
                  </a:extLst>
                </a:gridCol>
                <a:gridCol w="1177137">
                  <a:extLst>
                    <a:ext uri="{9D8B030D-6E8A-4147-A177-3AD203B41FA5}">
                      <a16:colId xmlns:a16="http://schemas.microsoft.com/office/drawing/2014/main" val="4125837924"/>
                    </a:ext>
                  </a:extLst>
                </a:gridCol>
                <a:gridCol w="1177137">
                  <a:extLst>
                    <a:ext uri="{9D8B030D-6E8A-4147-A177-3AD203B41FA5}">
                      <a16:colId xmlns:a16="http://schemas.microsoft.com/office/drawing/2014/main" val="3152702778"/>
                    </a:ext>
                  </a:extLst>
                </a:gridCol>
                <a:gridCol w="1177137">
                  <a:extLst>
                    <a:ext uri="{9D8B030D-6E8A-4147-A177-3AD203B41FA5}">
                      <a16:colId xmlns:a16="http://schemas.microsoft.com/office/drawing/2014/main" val="4028343243"/>
                    </a:ext>
                  </a:extLst>
                </a:gridCol>
                <a:gridCol w="1177137">
                  <a:extLst>
                    <a:ext uri="{9D8B030D-6E8A-4147-A177-3AD203B41FA5}">
                      <a16:colId xmlns:a16="http://schemas.microsoft.com/office/drawing/2014/main" val="630882694"/>
                    </a:ext>
                  </a:extLst>
                </a:gridCol>
              </a:tblGrid>
              <a:tr h="127426">
                <a:tc>
                  <a:txBody>
                    <a:bodyPr/>
                    <a:lstStyle/>
                    <a:p>
                      <a:pPr algn="ctr" fontAlgn="ctr"/>
                      <a:r>
                        <a:rPr lang="en-US" sz="1200" u="none" strike="noStrike" dirty="0">
                          <a:effectLst/>
                        </a:rPr>
                        <a:t>Energy End Use</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nn-NO" sz="1200" u="none" strike="noStrike" dirty="0">
                          <a:effectLst/>
                        </a:rPr>
                        <a:t>Baseline EUI</a:t>
                      </a:r>
                      <a:br>
                        <a:rPr lang="nn-NO" sz="1200" u="none" strike="noStrike" dirty="0">
                          <a:effectLst/>
                        </a:rPr>
                      </a:br>
                      <a:r>
                        <a:rPr lang="nn-NO" sz="1200" u="none" strike="noStrike" dirty="0">
                          <a:effectLst/>
                        </a:rPr>
                        <a:t>(kWh/m2/yr)</a:t>
                      </a:r>
                      <a:endParaRPr lang="nn-NO"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en-US" sz="1200" u="none" strike="noStrike" dirty="0">
                          <a:effectLst/>
                        </a:rPr>
                        <a:t>Abated EUI: EEMs only</a:t>
                      </a:r>
                      <a:br>
                        <a:rPr lang="en-US" sz="1200" u="none" strike="noStrike" dirty="0">
                          <a:effectLst/>
                        </a:rPr>
                      </a:br>
                      <a:r>
                        <a:rPr lang="en-US" sz="1200" u="none" strike="noStrike" dirty="0">
                          <a:effectLst/>
                        </a:rPr>
                        <a:t>(kWh/m2/yr)</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algn="ctr" fontAlgn="ctr"/>
                      <a:r>
                        <a:rPr lang="en-US" sz="1200" u="none" strike="noStrike" dirty="0">
                          <a:solidFill>
                            <a:schemeClr val="bg1"/>
                          </a:solidFill>
                          <a:effectLst/>
                        </a:rPr>
                        <a:t>Abated EUI: EEMs + PV</a:t>
                      </a:r>
                      <a:br>
                        <a:rPr lang="en-US" sz="1200" u="none" strike="noStrike" dirty="0">
                          <a:effectLst/>
                        </a:rPr>
                      </a:br>
                      <a:r>
                        <a:rPr lang="en-US" sz="1200" u="none" strike="noStrike" dirty="0">
                          <a:effectLst/>
                        </a:rPr>
                        <a:t>(kWh/m2/yr)</a:t>
                      </a:r>
                      <a:endParaRPr lang="en-US" sz="1200" b="1" i="0" u="none" strike="noStrike" dirty="0">
                        <a:solidFill>
                          <a:srgbClr val="000000"/>
                        </a:solidFill>
                        <a:effectLst/>
                        <a:latin typeface="Calibri" panose="020F0502020204030204" pitchFamily="34" charset="0"/>
                      </a:endParaRPr>
                    </a:p>
                  </a:txBody>
                  <a:tcPr marL="45720" marR="4572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BEE </a:t>
                      </a:r>
                      <a:r>
                        <a:rPr lang="en-US" sz="1200" b="1" u="none" strike="noStrike" kern="1200" baseline="30000" dirty="0">
                          <a:solidFill>
                            <a:schemeClr val="lt1"/>
                          </a:solidFill>
                          <a:effectLst/>
                          <a:latin typeface="+mn-lt"/>
                          <a:ea typeface="+mn-ea"/>
                          <a:cs typeface="+mn-cs"/>
                        </a:rPr>
                        <a:t>2</a:t>
                      </a:r>
                      <a:r>
                        <a:rPr lang="en-US" sz="1200" b="1" u="none" strike="noStrike" kern="1200" dirty="0">
                          <a:solidFill>
                            <a:schemeClr val="lt1"/>
                          </a:solidFill>
                          <a:effectLst/>
                          <a:latin typeface="+mn-lt"/>
                          <a:ea typeface="+mn-ea"/>
                          <a:cs typeface="+mn-cs"/>
                        </a:rPr>
                        <a:t> </a:t>
                      </a:r>
                    </a:p>
                    <a:p>
                      <a:pPr marL="0" algn="ctr" defTabSz="457200" rtl="0" eaLnBrk="1" fontAlgn="ctr" latinLnBrk="0" hangingPunct="1"/>
                      <a:r>
                        <a:rPr lang="en-US" sz="1200" b="1" u="none" strike="noStrike" kern="1200" dirty="0">
                          <a:solidFill>
                            <a:schemeClr val="lt1"/>
                          </a:solidFill>
                          <a:effectLst/>
                          <a:latin typeface="+mn-lt"/>
                          <a:ea typeface="+mn-ea"/>
                          <a:cs typeface="+mn-cs"/>
                        </a:rPr>
                        <a:t>Benchmark EUI</a:t>
                      </a:r>
                      <a:br>
                        <a:rPr lang="en-US" sz="1200" b="1" u="none" strike="noStrike" kern="1200" dirty="0">
                          <a:solidFill>
                            <a:schemeClr val="lt1"/>
                          </a:solidFill>
                          <a:effectLst/>
                          <a:latin typeface="+mn-lt"/>
                          <a:ea typeface="+mn-ea"/>
                          <a:cs typeface="+mn-cs"/>
                        </a:rPr>
                      </a:br>
                      <a:endParaRPr lang="en-US" sz="1200" b="1" u="none" strike="noStrike" kern="1200" dirty="0">
                        <a:solidFill>
                          <a:schemeClr val="lt1"/>
                        </a:solidFill>
                        <a:effectLst/>
                        <a:latin typeface="+mn-lt"/>
                        <a:ea typeface="+mn-ea"/>
                        <a:cs typeface="+mn-cs"/>
                      </a:endParaRPr>
                    </a:p>
                  </a:txBody>
                  <a:tcPr marL="0" marR="0" marT="0" marB="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  Difference </a:t>
                      </a:r>
                    </a:p>
                    <a:p>
                      <a:pPr marL="0" algn="ctr" defTabSz="457200" rtl="0" eaLnBrk="1" fontAlgn="ctr" latinLnBrk="0" hangingPunct="1"/>
                      <a:r>
                        <a:rPr lang="en-US" sz="1200" b="1" u="none" strike="noStrike" kern="1200" dirty="0">
                          <a:solidFill>
                            <a:schemeClr val="lt1"/>
                          </a:solidFill>
                          <a:effectLst/>
                          <a:latin typeface="+mn-lt"/>
                          <a:ea typeface="+mn-ea"/>
                          <a:cs typeface="+mn-cs"/>
                        </a:rPr>
                        <a:t>(BAU vs BEE Avg)</a:t>
                      </a:r>
                    </a:p>
                  </a:txBody>
                  <a:tcPr marL="0" marR="0" marT="0" marB="0" anchor="ctr"/>
                </a:tc>
                <a:tc>
                  <a:txBody>
                    <a:bodyPr/>
                    <a:lstStyle/>
                    <a:p>
                      <a:pPr marL="0" algn="ctr" defTabSz="457200" rtl="0" eaLnBrk="1" fontAlgn="ctr" latinLnBrk="0" hangingPunct="1"/>
                      <a:r>
                        <a:rPr lang="en-US" sz="1200" b="1" u="none" strike="noStrike" kern="1200" dirty="0">
                          <a:solidFill>
                            <a:schemeClr val="lt1"/>
                          </a:solidFill>
                          <a:effectLst/>
                          <a:latin typeface="+mn-lt"/>
                          <a:ea typeface="+mn-ea"/>
                          <a:cs typeface="+mn-cs"/>
                        </a:rPr>
                        <a:t>% Difference</a:t>
                      </a:r>
                    </a:p>
                    <a:p>
                      <a:pPr marL="0" algn="ctr" defTabSz="457200" rtl="0" eaLnBrk="1" fontAlgn="ctr" latinLnBrk="0" hangingPunct="1"/>
                      <a:r>
                        <a:rPr lang="en-US" sz="1200" b="1" u="none" strike="noStrike" kern="1200" dirty="0">
                          <a:solidFill>
                            <a:schemeClr val="lt1"/>
                          </a:solidFill>
                          <a:effectLst/>
                          <a:latin typeface="+mn-lt"/>
                          <a:ea typeface="+mn-ea"/>
                          <a:cs typeface="+mn-cs"/>
                        </a:rPr>
                        <a:t>(Abated EEMs Only vs BEE Avg)</a:t>
                      </a:r>
                    </a:p>
                  </a:txBody>
                  <a:tcPr marL="0" marR="0" marT="0" marB="0" anchor="ctr"/>
                </a:tc>
                <a:extLst>
                  <a:ext uri="{0D108BD9-81ED-4DB2-BD59-A6C34878D82A}">
                    <a16:rowId xmlns:a16="http://schemas.microsoft.com/office/drawing/2014/main" val="1394988395"/>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Residential Flat</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32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25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18 </a:t>
                      </a:r>
                    </a:p>
                  </a:txBody>
                  <a:tcPr marL="45720" marR="45720" anchor="ctr"/>
                </a:tc>
                <a:tc>
                  <a:txBody>
                    <a:bodyPr/>
                    <a:lstStyle/>
                    <a:p>
                      <a:pPr algn="ctr" fontAlgn="ctr"/>
                      <a:r>
                        <a:rPr lang="en-US" sz="1200" b="1" kern="1200" dirty="0">
                          <a:solidFill>
                            <a:schemeClr val="dk1"/>
                          </a:solidFill>
                          <a:latin typeface="+mn-lt"/>
                          <a:ea typeface="+mn-ea"/>
                          <a:cs typeface="+mn-cs"/>
                        </a:rPr>
                        <a:t>44</a:t>
                      </a:r>
                    </a:p>
                  </a:txBody>
                  <a:tcPr marL="0" marR="0" marT="0" marB="0" anchor="ctr"/>
                </a:tc>
                <a:tc>
                  <a:txBody>
                    <a:bodyPr/>
                    <a:lstStyle/>
                    <a:p>
                      <a:pPr algn="ctr" fontAlgn="ctr"/>
                      <a:r>
                        <a:rPr lang="en-US" sz="1200" b="1" kern="1200">
                          <a:solidFill>
                            <a:schemeClr val="dk1"/>
                          </a:solidFill>
                          <a:latin typeface="+mn-lt"/>
                          <a:ea typeface="+mn-ea"/>
                          <a:cs typeface="+mn-cs"/>
                        </a:rPr>
                        <a:t>28%</a:t>
                      </a:r>
                    </a:p>
                  </a:txBody>
                  <a:tcPr marL="0" marR="0" marT="0" marB="0" anchor="ctr"/>
                </a:tc>
                <a:tc>
                  <a:txBody>
                    <a:bodyPr/>
                    <a:lstStyle/>
                    <a:p>
                      <a:pPr algn="ctr" fontAlgn="ctr"/>
                      <a:r>
                        <a:rPr lang="en-US" sz="1200" b="1" kern="1200">
                          <a:solidFill>
                            <a:schemeClr val="dk1"/>
                          </a:solidFill>
                          <a:latin typeface="+mn-lt"/>
                          <a:ea typeface="+mn-ea"/>
                          <a:cs typeface="+mn-cs"/>
                        </a:rPr>
                        <a:t>42%</a:t>
                      </a:r>
                    </a:p>
                  </a:txBody>
                  <a:tcPr marL="0" marR="0" marT="0" marB="0" anchor="ctr"/>
                </a:tc>
                <a:extLst>
                  <a:ext uri="{0D108BD9-81ED-4DB2-BD59-A6C34878D82A}">
                    <a16:rowId xmlns:a16="http://schemas.microsoft.com/office/drawing/2014/main" val="3173652467"/>
                  </a:ext>
                </a:extLst>
              </a:tr>
              <a:tr h="0">
                <a:tc>
                  <a:txBody>
                    <a:bodyPr/>
                    <a:lstStyle/>
                    <a:p>
                      <a:pPr marL="0" algn="l" defTabSz="457200" rtl="0" eaLnBrk="1" fontAlgn="ctr" latinLnBrk="0" hangingPunct="1"/>
                      <a:r>
                        <a:rPr lang="en-US" sz="1200" b="1" kern="1200" dirty="0">
                          <a:solidFill>
                            <a:schemeClr val="dk1"/>
                          </a:solidFill>
                          <a:latin typeface="+mn-lt"/>
                          <a:ea typeface="+mn-ea"/>
                          <a:cs typeface="+mn-cs"/>
                        </a:rPr>
                        <a:t>Residential Common Area</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a:t>
                      </a:r>
                    </a:p>
                  </a:txBody>
                  <a:tcPr marL="0" marR="0" marT="0" marB="0" anchor="ctr"/>
                </a:tc>
                <a:extLst>
                  <a:ext uri="{0D108BD9-81ED-4DB2-BD59-A6C34878D82A}">
                    <a16:rowId xmlns:a16="http://schemas.microsoft.com/office/drawing/2014/main" val="1752356856"/>
                  </a:ext>
                </a:extLst>
              </a:tr>
              <a:tr h="339803">
                <a:tc>
                  <a:txBody>
                    <a:bodyPr/>
                    <a:lstStyle/>
                    <a:p>
                      <a:pPr marL="0" algn="l" defTabSz="457200" rtl="0" eaLnBrk="1" fontAlgn="ctr" latinLnBrk="0" hangingPunct="1"/>
                      <a:r>
                        <a:rPr lang="en-US" sz="1200" b="1" kern="1200" dirty="0">
                          <a:solidFill>
                            <a:schemeClr val="dk1"/>
                          </a:solidFill>
                          <a:latin typeface="+mn-lt"/>
                          <a:ea typeface="+mn-ea"/>
                          <a:cs typeface="+mn-cs"/>
                        </a:rPr>
                        <a:t>Commercial Buildings</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156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100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78 </a:t>
                      </a:r>
                      <a:r>
                        <a:rPr lang="en-US" sz="1200" b="1" kern="1200" baseline="30000" dirty="0">
                          <a:solidFill>
                            <a:srgbClr val="FF0000"/>
                          </a:solidFill>
                          <a:latin typeface="+mn-lt"/>
                          <a:ea typeface="+mn-ea"/>
                          <a:cs typeface="+mn-cs"/>
                        </a:rPr>
                        <a:t>1</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182</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45%</a:t>
                      </a:r>
                    </a:p>
                  </a:txBody>
                  <a:tcPr marL="45720" marR="45720" anchor="ctr"/>
                </a:tc>
                <a:extLst>
                  <a:ext uri="{0D108BD9-81ED-4DB2-BD59-A6C34878D82A}">
                    <a16:rowId xmlns:a16="http://schemas.microsoft.com/office/drawing/2014/main" val="2663449287"/>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Schools</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14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r>
                        <a:rPr lang="en-US" sz="1200" b="1" kern="1200" dirty="0">
                          <a:solidFill>
                            <a:srgbClr val="004689"/>
                          </a:solidFill>
                          <a:latin typeface="+mn-lt"/>
                          <a:ea typeface="+mn-ea"/>
                          <a:cs typeface="+mn-cs"/>
                        </a:rPr>
                        <a:t> </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algn="ctr" defTabSz="457200" rtl="0" eaLnBrk="1" fontAlgn="ctr" latinLnBrk="0" hangingPunct="1"/>
                      <a:r>
                        <a:rPr lang="en-US" sz="1200" b="1" kern="1200" dirty="0">
                          <a:solidFill>
                            <a:schemeClr val="dk1"/>
                          </a:solidFill>
                          <a:latin typeface="+mn-lt"/>
                          <a:ea typeface="+mn-ea"/>
                          <a:cs typeface="+mn-cs"/>
                        </a:rPr>
                        <a:t>--</a:t>
                      </a:r>
                    </a:p>
                  </a:txBody>
                  <a:tcPr marL="45720" marR="45720" anchor="ctr"/>
                </a:tc>
                <a:extLst>
                  <a:ext uri="{0D108BD9-81ED-4DB2-BD59-A6C34878D82A}">
                    <a16:rowId xmlns:a16="http://schemas.microsoft.com/office/drawing/2014/main" val="2537621007"/>
                  </a:ext>
                </a:extLst>
              </a:tr>
              <a:tr h="127426">
                <a:tc>
                  <a:txBody>
                    <a:bodyPr/>
                    <a:lstStyle/>
                    <a:p>
                      <a:pPr marL="0" algn="l" defTabSz="457200" rtl="0" eaLnBrk="1" fontAlgn="ctr" latinLnBrk="0" hangingPunct="1"/>
                      <a:r>
                        <a:rPr lang="en-US" sz="1200" b="1" kern="1200" dirty="0">
                          <a:solidFill>
                            <a:schemeClr val="dk1"/>
                          </a:solidFill>
                          <a:latin typeface="+mn-lt"/>
                          <a:ea typeface="+mn-ea"/>
                          <a:cs typeface="+mn-cs"/>
                        </a:rPr>
                        <a:t>Club House</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101 </a:t>
                      </a:r>
                    </a:p>
                  </a:txBody>
                  <a:tcPr marL="45720" marR="45720" anchor="ctr"/>
                </a:tc>
                <a:tc>
                  <a:txBody>
                    <a:bodyPr/>
                    <a:lstStyle/>
                    <a:p>
                      <a:pPr marL="0" algn="ctr" defTabSz="457200" rtl="0" eaLnBrk="1" fontAlgn="ctr" latinLnBrk="0" hangingPunct="1"/>
                      <a:r>
                        <a:rPr lang="en-US" sz="1200" b="1" kern="1200" dirty="0">
                          <a:solidFill>
                            <a:schemeClr val="dk1"/>
                          </a:solidFill>
                          <a:latin typeface="+mn-lt"/>
                          <a:ea typeface="+mn-ea"/>
                          <a:cs typeface="+mn-cs"/>
                        </a:rPr>
                        <a:t>101 </a:t>
                      </a:r>
                    </a:p>
                  </a:txBody>
                  <a:tcPr marL="45720" marR="45720" anchor="ctr"/>
                </a:tc>
                <a:tc>
                  <a:txBody>
                    <a:bodyPr/>
                    <a:lstStyle/>
                    <a:p>
                      <a:pPr marL="0" algn="ctr" defTabSz="457200" rtl="0" eaLnBrk="1" fontAlgn="ctr" latinLnBrk="0" hangingPunct="1"/>
                      <a:r>
                        <a:rPr lang="en-US" sz="1200" b="1" kern="1200" dirty="0">
                          <a:solidFill>
                            <a:srgbClr val="FF0000"/>
                          </a:solidFill>
                          <a:latin typeface="+mn-lt"/>
                          <a:ea typeface="+mn-ea"/>
                          <a:cs typeface="+mn-cs"/>
                        </a:rPr>
                        <a:t>NZE</a:t>
                      </a:r>
                    </a:p>
                  </a:txBody>
                  <a:tcPr marL="45720" marR="4572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algn="ctr" fontAlgn="ctr"/>
                      <a:r>
                        <a:rPr lang="en-US" sz="1200" b="1" kern="1200" dirty="0">
                          <a:solidFill>
                            <a:schemeClr val="dk1"/>
                          </a:solidFill>
                          <a:latin typeface="+mn-lt"/>
                          <a:ea typeface="+mn-ea"/>
                          <a:cs typeface="+mn-cs"/>
                        </a:rPr>
                        <a:t>--</a:t>
                      </a:r>
                    </a:p>
                  </a:txBody>
                  <a:tcPr marL="0" marR="0" marT="0" marB="0" anchor="ctr"/>
                </a:tc>
                <a:tc>
                  <a:txBody>
                    <a:bodyPr/>
                    <a:lstStyle/>
                    <a:p>
                      <a:pPr marL="0" algn="ctr" defTabSz="457200" rtl="0" eaLnBrk="1" fontAlgn="ctr" latinLnBrk="0" hangingPunct="1"/>
                      <a:r>
                        <a:rPr lang="en-US" sz="1200" b="1" kern="1200" dirty="0">
                          <a:solidFill>
                            <a:schemeClr val="dk1"/>
                          </a:solidFill>
                          <a:latin typeface="+mn-lt"/>
                          <a:ea typeface="+mn-ea"/>
                          <a:cs typeface="+mn-cs"/>
                        </a:rPr>
                        <a:t>--</a:t>
                      </a:r>
                    </a:p>
                  </a:txBody>
                  <a:tcPr marL="45720" marR="45720" anchor="ctr"/>
                </a:tc>
                <a:extLst>
                  <a:ext uri="{0D108BD9-81ED-4DB2-BD59-A6C34878D82A}">
                    <a16:rowId xmlns:a16="http://schemas.microsoft.com/office/drawing/2014/main" val="2147674369"/>
                  </a:ext>
                </a:extLst>
              </a:tr>
            </a:tbl>
          </a:graphicData>
        </a:graphic>
      </p:graphicFrame>
      <p:sp>
        <p:nvSpPr>
          <p:cNvPr id="27" name="Rectangle 26">
            <a:extLst>
              <a:ext uri="{FF2B5EF4-FFF2-40B4-BE49-F238E27FC236}">
                <a16:creationId xmlns:a16="http://schemas.microsoft.com/office/drawing/2014/main" id="{04580FA1-B267-44EC-96F2-63ACF00F4F53}"/>
              </a:ext>
            </a:extLst>
          </p:cNvPr>
          <p:cNvSpPr/>
          <p:nvPr/>
        </p:nvSpPr>
        <p:spPr>
          <a:xfrm>
            <a:off x="325821" y="6355368"/>
            <a:ext cx="10150868" cy="723275"/>
          </a:xfrm>
          <a:prstGeom prst="rect">
            <a:avLst/>
          </a:prstGeom>
        </p:spPr>
        <p:txBody>
          <a:bodyPr wrap="square">
            <a:spAutoFit/>
          </a:bodyPr>
          <a:lstStyle/>
          <a:p>
            <a:pPr marL="228600" indent="-228600">
              <a:buAutoNum type="arabicPeriod"/>
            </a:pPr>
            <a:r>
              <a:rPr lang="en-US" sz="1000" dirty="0">
                <a:latin typeface="Arial" charset="0"/>
              </a:rPr>
              <a:t>Further reductions to EUI to 66 are possible considering case studies and super efficient chiller design. In addition, Net Zero Energy (NZE) may feasible in commercial buildings with Open Access renewable energy contracts contingent on regulatory restrictions and utility pricing</a:t>
            </a:r>
          </a:p>
          <a:p>
            <a:pPr marL="228600" indent="-228600">
              <a:buAutoNum type="arabicPeriod"/>
            </a:pPr>
            <a:r>
              <a:rPr lang="en-US" sz="1000" dirty="0">
                <a:latin typeface="Arial" panose="020B0604020202020204" pitchFamily="34" charset="0"/>
                <a:cs typeface="Arial" panose="020B0604020202020204" pitchFamily="34" charset="0"/>
              </a:rPr>
              <a:t>Bureau of Energy Efficiency benchmark EUI </a:t>
            </a:r>
            <a:br>
              <a:rPr lang="en-US" sz="1000" dirty="0"/>
            </a:br>
            <a:endParaRPr lang="en-US" sz="1000" dirty="0"/>
          </a:p>
        </p:txBody>
      </p:sp>
    </p:spTree>
    <p:extLst>
      <p:ext uri="{BB962C8B-B14F-4D97-AF65-F5344CB8AC3E}">
        <p14:creationId xmlns:p14="http://schemas.microsoft.com/office/powerpoint/2010/main" val="3762513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51951"/>
            <a:ext cx="12192000" cy="715962"/>
          </a:xfrm>
          <a:noFill/>
          <a:ln>
            <a:noFill/>
          </a:ln>
        </p:spPr>
        <p:txBody>
          <a:bodyPr vert="horz" lIns="91425" tIns="91425" rIns="91425" bIns="91425" rtlCol="0" anchor="ctr" anchorCtr="0">
            <a:normAutofit/>
          </a:bodyPr>
          <a:lstStyle/>
          <a:p>
            <a:r>
              <a:rPr lang="en-US" sz="3000" b="1" dirty="0"/>
              <a:t>Low Carbon Mobility Recommendations and Outcomes</a:t>
            </a:r>
          </a:p>
        </p:txBody>
      </p:sp>
      <p:sp>
        <p:nvSpPr>
          <p:cNvPr id="9" name="Pentagon 8"/>
          <p:cNvSpPr/>
          <p:nvPr/>
        </p:nvSpPr>
        <p:spPr>
          <a:xfrm>
            <a:off x="332013" y="2438093"/>
            <a:ext cx="2558143" cy="936452"/>
          </a:xfrm>
          <a:prstGeom prst="homePlate">
            <a:avLst>
              <a:gd name="adj" fmla="val 28688"/>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Major Recommendations</a:t>
            </a:r>
          </a:p>
        </p:txBody>
      </p:sp>
      <p:sp>
        <p:nvSpPr>
          <p:cNvPr id="10" name="Pentagon 9"/>
          <p:cNvSpPr/>
          <p:nvPr/>
        </p:nvSpPr>
        <p:spPr>
          <a:xfrm>
            <a:off x="332013" y="950402"/>
            <a:ext cx="2558143" cy="936453"/>
          </a:xfrm>
          <a:prstGeom prst="homePlate">
            <a:avLst>
              <a:gd name="adj" fmla="val 30328"/>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Approach</a:t>
            </a:r>
            <a:endParaRPr lang="en-US" sz="2000" b="1" dirty="0">
              <a:solidFill>
                <a:schemeClr val="tx1"/>
              </a:solidFill>
            </a:endParaRPr>
          </a:p>
        </p:txBody>
      </p:sp>
      <p:sp>
        <p:nvSpPr>
          <p:cNvPr id="11" name="Pentagon 10"/>
          <p:cNvSpPr/>
          <p:nvPr/>
        </p:nvSpPr>
        <p:spPr>
          <a:xfrm>
            <a:off x="332013" y="4258586"/>
            <a:ext cx="2558143" cy="936452"/>
          </a:xfrm>
          <a:prstGeom prst="homePlate">
            <a:avLst>
              <a:gd name="adj" fmla="val 28689"/>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Outcomes</a:t>
            </a:r>
          </a:p>
        </p:txBody>
      </p:sp>
      <p:sp>
        <p:nvSpPr>
          <p:cNvPr id="12" name="Rectangle 11"/>
          <p:cNvSpPr/>
          <p:nvPr/>
        </p:nvSpPr>
        <p:spPr>
          <a:xfrm>
            <a:off x="3037115" y="855912"/>
            <a:ext cx="8784771" cy="1308050"/>
          </a:xfrm>
          <a:prstGeom prst="rect">
            <a:avLst/>
          </a:prstGeom>
        </p:spPr>
        <p:txBody>
          <a:bodyPr wrap="square">
            <a:spAutoFit/>
          </a:bodyPr>
          <a:lstStyle/>
          <a:p>
            <a:pPr>
              <a:spcAft>
                <a:spcPts val="600"/>
              </a:spcAft>
            </a:pPr>
            <a:r>
              <a:rPr lang="en-US" sz="1600" b="1" dirty="0">
                <a:latin typeface="Arial" panose="020B0604020202020204" pitchFamily="34" charset="0"/>
                <a:ea typeface="Calibri" charset="0"/>
                <a:cs typeface="Arial" panose="020B0604020202020204" pitchFamily="34" charset="0"/>
              </a:rPr>
              <a:t>Three Pillars to Low Carbon Mobility</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Minimize long distance commuting in personal petrol vehicle</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Maximize share of non-motorized transport within Palava </a:t>
            </a:r>
          </a:p>
          <a:p>
            <a:pPr marL="342900" lvl="3" indent="-342900">
              <a:spcAft>
                <a:spcPts val="600"/>
              </a:spcAft>
              <a:buFont typeface="+mj-lt"/>
              <a:buAutoNum type="arabicParenR"/>
            </a:pPr>
            <a:r>
              <a:rPr lang="en-US" sz="1600" dirty="0">
                <a:latin typeface="Arial" panose="020B0604020202020204" pitchFamily="34" charset="0"/>
                <a:ea typeface="Calibri" charset="0"/>
                <a:cs typeface="Arial" panose="020B0604020202020204" pitchFamily="34" charset="0"/>
              </a:rPr>
              <a:t>Enable electric vehicle use and adoption</a:t>
            </a:r>
          </a:p>
        </p:txBody>
      </p:sp>
      <p:sp>
        <p:nvSpPr>
          <p:cNvPr id="13" name="Rectangle 12"/>
          <p:cNvSpPr/>
          <p:nvPr/>
        </p:nvSpPr>
        <p:spPr>
          <a:xfrm>
            <a:off x="3037115" y="2197836"/>
            <a:ext cx="3037113" cy="369332"/>
          </a:xfrm>
          <a:prstGeom prst="rect">
            <a:avLst/>
          </a:prstGeom>
        </p:spPr>
        <p:txBody>
          <a:bodyPr wrap="square">
            <a:spAutoFit/>
          </a:bodyPr>
          <a:lstStyle/>
          <a:p>
            <a:r>
              <a:rPr lang="en-US" sz="1800" b="1" u="sng" dirty="0">
                <a:latin typeface="Calibri" charset="0"/>
                <a:ea typeface="Calibri" charset="0"/>
                <a:cs typeface="Times New Roman" charset="0"/>
              </a:rPr>
              <a:t>Non-Motorized Transport</a:t>
            </a:r>
          </a:p>
        </p:txBody>
      </p:sp>
      <p:sp>
        <p:nvSpPr>
          <p:cNvPr id="14" name="Rectangle 13"/>
          <p:cNvSpPr/>
          <p:nvPr/>
        </p:nvSpPr>
        <p:spPr>
          <a:xfrm>
            <a:off x="7429500" y="2197836"/>
            <a:ext cx="4905583" cy="369332"/>
          </a:xfrm>
          <a:prstGeom prst="rect">
            <a:avLst/>
          </a:prstGeom>
        </p:spPr>
        <p:txBody>
          <a:bodyPr wrap="square">
            <a:spAutoFit/>
          </a:bodyPr>
          <a:lstStyle/>
          <a:p>
            <a:r>
              <a:rPr lang="en-US" sz="1800" b="1" u="sng" dirty="0">
                <a:latin typeface="Calibri" charset="0"/>
                <a:ea typeface="Calibri" charset="0"/>
                <a:cs typeface="Times New Roman" charset="0"/>
              </a:rPr>
              <a:t>Electric Vehicle Readiness </a:t>
            </a:r>
          </a:p>
        </p:txBody>
      </p:sp>
      <p:sp>
        <p:nvSpPr>
          <p:cNvPr id="15" name="Rectangle 14"/>
          <p:cNvSpPr/>
          <p:nvPr/>
        </p:nvSpPr>
        <p:spPr>
          <a:xfrm>
            <a:off x="3048000" y="2575226"/>
            <a:ext cx="4299857" cy="964367"/>
          </a:xfrm>
          <a:prstGeom prst="rect">
            <a:avLst/>
          </a:prstGeom>
        </p:spPr>
        <p:txBody>
          <a:bodyPr wrap="square">
            <a:spAutoFit/>
          </a:bodyPr>
          <a:lstStyle/>
          <a:p>
            <a:pPr marL="265176" lvl="3" indent="-265176">
              <a:lnSpc>
                <a:spcPts val="1980"/>
              </a:lnSpc>
              <a:spcAft>
                <a:spcPts val="400"/>
              </a:spcAft>
              <a:buClr>
                <a:srgbClr val="00B050"/>
              </a:buClr>
              <a:buSzPct val="150000"/>
              <a:buFont typeface="Wingdings" charset="2"/>
              <a:buChar char="ü"/>
            </a:pPr>
            <a:r>
              <a:rPr lang="en-US" dirty="0"/>
              <a:t>Design guidelines for increased walkability</a:t>
            </a:r>
          </a:p>
          <a:p>
            <a:pPr marL="265176" lvl="3" indent="-265176">
              <a:lnSpc>
                <a:spcPts val="1980"/>
              </a:lnSpc>
              <a:spcAft>
                <a:spcPts val="400"/>
              </a:spcAft>
              <a:buClr>
                <a:srgbClr val="00B050"/>
              </a:buClr>
              <a:buSzPct val="150000"/>
              <a:buFont typeface="Wingdings" charset="2"/>
              <a:buChar char="ü"/>
            </a:pPr>
            <a:r>
              <a:rPr lang="en-US" dirty="0"/>
              <a:t>Design guidelines for increased cycling</a:t>
            </a:r>
          </a:p>
          <a:p>
            <a:pPr marL="265176" lvl="3" indent="-265176">
              <a:lnSpc>
                <a:spcPts val="1980"/>
              </a:lnSpc>
              <a:spcAft>
                <a:spcPts val="400"/>
              </a:spcAft>
              <a:buClr>
                <a:srgbClr val="00B050"/>
              </a:buClr>
              <a:buSzPct val="150000"/>
              <a:buFont typeface="Wingdings" charset="2"/>
              <a:buChar char="ü"/>
            </a:pPr>
            <a:r>
              <a:rPr lang="en-US" dirty="0"/>
              <a:t>Recommendation for NMT network layout</a:t>
            </a:r>
          </a:p>
        </p:txBody>
      </p:sp>
      <p:sp>
        <p:nvSpPr>
          <p:cNvPr id="16" name="Rectangle 15"/>
          <p:cNvSpPr/>
          <p:nvPr/>
        </p:nvSpPr>
        <p:spPr>
          <a:xfrm>
            <a:off x="7347857" y="2575226"/>
            <a:ext cx="4474030" cy="1323439"/>
          </a:xfrm>
          <a:prstGeom prst="rect">
            <a:avLst/>
          </a:prstGeom>
        </p:spPr>
        <p:txBody>
          <a:bodyPr wrap="square">
            <a:spAutoFit/>
          </a:bodyPr>
          <a:lstStyle/>
          <a:p>
            <a:pPr marL="265176" lvl="1" indent="-262890">
              <a:spcAft>
                <a:spcPts val="400"/>
              </a:spcAft>
              <a:buClr>
                <a:srgbClr val="00B050"/>
              </a:buClr>
              <a:buSzPct val="150000"/>
              <a:buFont typeface="Wingdings" charset="2"/>
              <a:buChar char="ü"/>
            </a:pPr>
            <a:r>
              <a:rPr lang="en-US" dirty="0"/>
              <a:t>Residential EV adoption forecast and required charging infrastructure</a:t>
            </a:r>
          </a:p>
          <a:p>
            <a:pPr marL="265176" lvl="1" indent="-262890">
              <a:spcAft>
                <a:spcPts val="400"/>
              </a:spcAft>
              <a:buClr>
                <a:srgbClr val="00B050"/>
              </a:buClr>
              <a:buSzPct val="150000"/>
              <a:buFont typeface="Wingdings" charset="2"/>
              <a:buChar char="ü"/>
            </a:pPr>
            <a:r>
              <a:rPr lang="en-US" dirty="0"/>
              <a:t>EV charging load forecast (kWh &amp; kW)</a:t>
            </a:r>
          </a:p>
          <a:p>
            <a:pPr marL="265176" lvl="1" indent="-262890">
              <a:spcAft>
                <a:spcPts val="400"/>
              </a:spcAft>
              <a:buClr>
                <a:srgbClr val="00B050"/>
              </a:buClr>
              <a:buSzPct val="150000"/>
              <a:buFont typeface="Wingdings" charset="2"/>
              <a:buChar char="ü"/>
            </a:pPr>
            <a:r>
              <a:rPr lang="en-US" dirty="0"/>
              <a:t>Charging infrastructure guidelines</a:t>
            </a:r>
          </a:p>
          <a:p>
            <a:pPr marL="265176" lvl="1" indent="-262890">
              <a:spcAft>
                <a:spcPts val="400"/>
              </a:spcAft>
              <a:buClr>
                <a:srgbClr val="00B050"/>
              </a:buClr>
              <a:buSzPct val="150000"/>
              <a:buFont typeface="Wingdings" charset="2"/>
              <a:buChar char="ü"/>
            </a:pPr>
            <a:r>
              <a:rPr lang="en-US" dirty="0"/>
              <a:t>Electrical infrastructure sizing upgrade timeline </a:t>
            </a:r>
          </a:p>
        </p:txBody>
      </p:sp>
      <p:sp>
        <p:nvSpPr>
          <p:cNvPr id="19" name="Rectangle 18"/>
          <p:cNvSpPr/>
          <p:nvPr/>
        </p:nvSpPr>
        <p:spPr>
          <a:xfrm>
            <a:off x="3037114" y="4139979"/>
            <a:ext cx="8784772" cy="830997"/>
          </a:xfrm>
          <a:prstGeom prst="rect">
            <a:avLst/>
          </a:prstGeom>
          <a:ln>
            <a:noFill/>
          </a:ln>
        </p:spPr>
        <p:txBody>
          <a:bodyPr wrap="square">
            <a:spAutoFit/>
          </a:bodyPr>
          <a:lstStyle/>
          <a:p>
            <a:r>
              <a:rPr lang="en-US" sz="1600" dirty="0"/>
              <a:t>Palava can achieve 86% reduction in commuting and 95% of leisure travel GHG by shifting to non-motorized-transport [NMT] commuting, enabling electric transportation, and developing on-site PV to charge vehicles</a:t>
            </a:r>
          </a:p>
        </p:txBody>
      </p:sp>
      <p:graphicFrame>
        <p:nvGraphicFramePr>
          <p:cNvPr id="2" name="Table 1"/>
          <p:cNvGraphicFramePr>
            <a:graphicFrameLocks noGrp="1"/>
          </p:cNvGraphicFramePr>
          <p:nvPr/>
        </p:nvGraphicFramePr>
        <p:xfrm>
          <a:off x="3048000" y="4996685"/>
          <a:ext cx="8365671" cy="1127760"/>
        </p:xfrm>
        <a:graphic>
          <a:graphicData uri="http://schemas.openxmlformats.org/drawingml/2006/table">
            <a:tbl>
              <a:tblPr firstRow="1">
                <a:tableStyleId>{5C22544A-7EE6-4342-B048-85BDC9FD1C3A}</a:tableStyleId>
              </a:tblPr>
              <a:tblGrid>
                <a:gridCol w="2728077">
                  <a:extLst>
                    <a:ext uri="{9D8B030D-6E8A-4147-A177-3AD203B41FA5}">
                      <a16:colId xmlns:a16="http://schemas.microsoft.com/office/drawing/2014/main" val="20000"/>
                    </a:ext>
                  </a:extLst>
                </a:gridCol>
                <a:gridCol w="1516318">
                  <a:extLst>
                    <a:ext uri="{9D8B030D-6E8A-4147-A177-3AD203B41FA5}">
                      <a16:colId xmlns:a16="http://schemas.microsoft.com/office/drawing/2014/main" val="20001"/>
                    </a:ext>
                  </a:extLst>
                </a:gridCol>
                <a:gridCol w="1885678">
                  <a:extLst>
                    <a:ext uri="{9D8B030D-6E8A-4147-A177-3AD203B41FA5}">
                      <a16:colId xmlns:a16="http://schemas.microsoft.com/office/drawing/2014/main" val="20002"/>
                    </a:ext>
                  </a:extLst>
                </a:gridCol>
                <a:gridCol w="2235598">
                  <a:extLst>
                    <a:ext uri="{9D8B030D-6E8A-4147-A177-3AD203B41FA5}">
                      <a16:colId xmlns:a16="http://schemas.microsoft.com/office/drawing/2014/main" val="20003"/>
                    </a:ext>
                  </a:extLst>
                </a:gridCol>
              </a:tblGrid>
              <a:tr h="381000">
                <a:tc>
                  <a:txBody>
                    <a:bodyPr/>
                    <a:lstStyle/>
                    <a:p>
                      <a:pPr algn="ctr" fontAlgn="ctr"/>
                      <a:r>
                        <a:rPr lang="en-US" sz="1400" u="none" strike="noStrike" dirty="0">
                          <a:effectLst/>
                        </a:rPr>
                        <a:t>Mobility Energy Consumption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Baseline 2030 </a:t>
                      </a:r>
                      <a:r>
                        <a:rPr lang="en-US" sz="1400" u="none" strike="noStrike" baseline="30000" dirty="0">
                          <a:effectLst/>
                        </a:rPr>
                        <a:t>1</a:t>
                      </a:r>
                    </a:p>
                    <a:p>
                      <a:pPr algn="ctr" fontAlgn="ctr"/>
                      <a:r>
                        <a:rPr lang="en-US" sz="1400" u="none" strike="noStrike" dirty="0">
                          <a:effectLst/>
                        </a:rPr>
                        <a:t>[kWh/yr/person]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Abated Scenario 2030 </a:t>
                      </a:r>
                      <a:r>
                        <a:rPr lang="en-US" sz="1400" u="none" strike="noStrike" baseline="30000" dirty="0">
                          <a:effectLst/>
                        </a:rPr>
                        <a:t>1</a:t>
                      </a:r>
                    </a:p>
                    <a:p>
                      <a:pPr marL="0" marR="0" indent="0" algn="ctr" defTabSz="457200" rtl="0" eaLnBrk="1" fontAlgn="ctr" latinLnBrk="0" hangingPunct="1">
                        <a:lnSpc>
                          <a:spcPct val="100000"/>
                        </a:lnSpc>
                        <a:spcBef>
                          <a:spcPts val="0"/>
                        </a:spcBef>
                        <a:spcAft>
                          <a:spcPts val="0"/>
                        </a:spcAft>
                        <a:buClrTx/>
                        <a:buSzTx/>
                        <a:buFontTx/>
                        <a:buNone/>
                        <a:tabLst/>
                        <a:defRPr/>
                      </a:pPr>
                      <a:r>
                        <a:rPr lang="en-US" sz="1400" u="none" strike="noStrike" dirty="0">
                          <a:effectLst/>
                        </a:rPr>
                        <a:t>[kWh/yr/person]</a:t>
                      </a:r>
                      <a:endParaRPr lang="en-US" sz="1400" b="1" i="0" u="none" strike="noStrike" dirty="0">
                        <a:solidFill>
                          <a:srgbClr val="000000"/>
                        </a:solidFill>
                        <a:effectLst/>
                        <a:latin typeface="Calibri" charset="0"/>
                      </a:endParaRPr>
                    </a:p>
                  </a:txBody>
                  <a:tcPr marL="45720" marR="45720" anchor="ctr"/>
                </a:tc>
                <a:tc>
                  <a:txBody>
                    <a:bodyPr/>
                    <a:lstStyle/>
                    <a:p>
                      <a:pPr algn="ctr" fontAlgn="ctr"/>
                      <a:r>
                        <a:rPr lang="en-US" sz="1400" u="none" strike="noStrike" dirty="0">
                          <a:effectLst/>
                        </a:rPr>
                        <a:t>Percent</a:t>
                      </a:r>
                      <a:r>
                        <a:rPr lang="en-US" sz="1400" u="none" strike="noStrike" baseline="0" dirty="0">
                          <a:effectLst/>
                        </a:rPr>
                        <a:t> Reduction </a:t>
                      </a:r>
                      <a:endParaRPr lang="en-US" sz="1400" b="1" i="0" u="none" strike="noStrike" dirty="0">
                        <a:solidFill>
                          <a:srgbClr val="000000"/>
                        </a:solidFill>
                        <a:effectLst/>
                        <a:latin typeface="Calibri" charset="0"/>
                      </a:endParaRPr>
                    </a:p>
                  </a:txBody>
                  <a:tcPr marL="45720" marR="45720" anchor="ctr"/>
                </a:tc>
                <a:extLst>
                  <a:ext uri="{0D108BD9-81ED-4DB2-BD59-A6C34878D82A}">
                    <a16:rowId xmlns:a16="http://schemas.microsoft.com/office/drawing/2014/main" val="10000"/>
                  </a:ext>
                </a:extLst>
              </a:tr>
              <a:tr h="190500">
                <a:tc>
                  <a:txBody>
                    <a:bodyPr/>
                    <a:lstStyle/>
                    <a:p>
                      <a:pPr algn="l" fontAlgn="b"/>
                      <a:r>
                        <a:rPr lang="en-US" sz="1400" u="none" strike="noStrike" dirty="0">
                          <a:effectLst/>
                        </a:rPr>
                        <a:t>Mobility: Commute (kwh/person)</a:t>
                      </a:r>
                      <a:endParaRPr lang="en-US" sz="1400" b="0" i="0" u="none" strike="noStrike" dirty="0">
                        <a:solidFill>
                          <a:srgbClr val="000000"/>
                        </a:solidFill>
                        <a:effectLst/>
                        <a:latin typeface="Calibri" charset="0"/>
                      </a:endParaRPr>
                    </a:p>
                  </a:txBody>
                  <a:tcPr marL="45720" marR="45720" anchor="ctr"/>
                </a:tc>
                <a:tc>
                  <a:txBody>
                    <a:bodyPr/>
                    <a:lstStyle/>
                    <a:p>
                      <a:pPr algn="ctr" fontAlgn="b"/>
                      <a:r>
                        <a:rPr lang="fi-FI" sz="1400" u="none" strike="noStrike">
                          <a:effectLst/>
                        </a:rPr>
                        <a:t> 2,445 </a:t>
                      </a:r>
                      <a:endParaRPr lang="fi-FI" sz="1400" b="0" i="0" u="none" strike="noStrike">
                        <a:solidFill>
                          <a:srgbClr val="000000"/>
                        </a:solidFill>
                        <a:effectLst/>
                        <a:latin typeface="Calibri" charset="0"/>
                      </a:endParaRPr>
                    </a:p>
                  </a:txBody>
                  <a:tcPr marL="45720" marR="45720" anchor="ctr"/>
                </a:tc>
                <a:tc>
                  <a:txBody>
                    <a:bodyPr/>
                    <a:lstStyle/>
                    <a:p>
                      <a:pPr algn="ctr" fontAlgn="b"/>
                      <a:r>
                        <a:rPr lang="cs-CZ" sz="1400" u="none" strike="noStrike" dirty="0">
                          <a:effectLst/>
                        </a:rPr>
                        <a:t> 336 </a:t>
                      </a:r>
                      <a:endParaRPr lang="cs-CZ" sz="1400" b="0" i="0" u="none" strike="noStrike" dirty="0">
                        <a:solidFill>
                          <a:srgbClr val="000000"/>
                        </a:solidFill>
                        <a:effectLst/>
                        <a:latin typeface="Calibri" charset="0"/>
                      </a:endParaRPr>
                    </a:p>
                  </a:txBody>
                  <a:tcPr marL="45720" marR="45720" anchor="ctr"/>
                </a:tc>
                <a:tc>
                  <a:txBody>
                    <a:bodyPr/>
                    <a:lstStyle/>
                    <a:p>
                      <a:pPr algn="ctr" fontAlgn="b"/>
                      <a:r>
                        <a:rPr lang="en-US" sz="1400" b="1" u="none" strike="noStrike" dirty="0">
                          <a:solidFill>
                            <a:schemeClr val="accent2"/>
                          </a:solidFill>
                          <a:effectLst/>
                        </a:rPr>
                        <a:t>86%</a:t>
                      </a:r>
                      <a:endParaRPr lang="mr-IN" sz="1400" b="1" i="0" u="none" strike="noStrike" dirty="0">
                        <a:solidFill>
                          <a:schemeClr val="accent2"/>
                        </a:solidFill>
                        <a:effectLst/>
                        <a:latin typeface="Calibri" charset="0"/>
                      </a:endParaRPr>
                    </a:p>
                  </a:txBody>
                  <a:tcPr marL="45720" marR="45720" anchor="ctr"/>
                </a:tc>
                <a:extLst>
                  <a:ext uri="{0D108BD9-81ED-4DB2-BD59-A6C34878D82A}">
                    <a16:rowId xmlns:a16="http://schemas.microsoft.com/office/drawing/2014/main" val="10001"/>
                  </a:ext>
                </a:extLst>
              </a:tr>
              <a:tr h="190500">
                <a:tc>
                  <a:txBody>
                    <a:bodyPr/>
                    <a:lstStyle/>
                    <a:p>
                      <a:pPr algn="l" fontAlgn="b"/>
                      <a:r>
                        <a:rPr lang="en-US" sz="1400" u="none" strike="noStrike" dirty="0">
                          <a:effectLst/>
                        </a:rPr>
                        <a:t>Mobility: Leisure (kwh/person)</a:t>
                      </a:r>
                      <a:endParaRPr lang="en-US" sz="1400" b="0" i="0" u="none" strike="noStrike" dirty="0">
                        <a:solidFill>
                          <a:srgbClr val="000000"/>
                        </a:solidFill>
                        <a:effectLst/>
                        <a:latin typeface="Calibri" charset="0"/>
                      </a:endParaRPr>
                    </a:p>
                  </a:txBody>
                  <a:tcPr marL="45720" marR="45720" anchor="ctr"/>
                </a:tc>
                <a:tc>
                  <a:txBody>
                    <a:bodyPr/>
                    <a:lstStyle/>
                    <a:p>
                      <a:pPr algn="ctr" fontAlgn="b"/>
                      <a:r>
                        <a:rPr lang="is-IS" sz="1400" u="none" strike="noStrike">
                          <a:effectLst/>
                        </a:rPr>
                        <a:t> 620 </a:t>
                      </a:r>
                      <a:endParaRPr lang="is-IS" sz="1400" b="0" i="0" u="none" strike="noStrike">
                        <a:solidFill>
                          <a:srgbClr val="000000"/>
                        </a:solidFill>
                        <a:effectLst/>
                        <a:latin typeface="Calibri" charset="0"/>
                      </a:endParaRPr>
                    </a:p>
                  </a:txBody>
                  <a:tcPr marL="45720" marR="45720" anchor="ctr"/>
                </a:tc>
                <a:tc>
                  <a:txBody>
                    <a:bodyPr/>
                    <a:lstStyle/>
                    <a:p>
                      <a:pPr algn="ctr" fontAlgn="b"/>
                      <a:r>
                        <a:rPr lang="is-IS" sz="1400" u="none" strike="noStrike" dirty="0">
                          <a:effectLst/>
                        </a:rPr>
                        <a:t> 29 </a:t>
                      </a:r>
                      <a:endParaRPr lang="is-IS" sz="1400" b="0" i="0" u="none" strike="noStrike" dirty="0">
                        <a:solidFill>
                          <a:srgbClr val="000000"/>
                        </a:solidFill>
                        <a:effectLst/>
                        <a:latin typeface="Calibri" charset="0"/>
                      </a:endParaRPr>
                    </a:p>
                  </a:txBody>
                  <a:tcPr marL="45720" marR="45720" anchor="ctr"/>
                </a:tc>
                <a:tc>
                  <a:txBody>
                    <a:bodyPr/>
                    <a:lstStyle/>
                    <a:p>
                      <a:pPr algn="ctr" fontAlgn="b"/>
                      <a:r>
                        <a:rPr lang="en-US" sz="1400" b="1" u="none" strike="noStrike" dirty="0">
                          <a:solidFill>
                            <a:schemeClr val="accent2"/>
                          </a:solidFill>
                          <a:effectLst/>
                        </a:rPr>
                        <a:t>95%</a:t>
                      </a:r>
                      <a:endParaRPr lang="mr-IN" sz="1400" b="1" i="0" u="none" strike="noStrike" dirty="0">
                        <a:solidFill>
                          <a:schemeClr val="accent2"/>
                        </a:solidFill>
                        <a:effectLst/>
                        <a:latin typeface="Calibri" charset="0"/>
                      </a:endParaRPr>
                    </a:p>
                  </a:txBody>
                  <a:tcPr marL="45720" marR="45720" anchor="ctr"/>
                </a:tc>
                <a:extLst>
                  <a:ext uri="{0D108BD9-81ED-4DB2-BD59-A6C34878D82A}">
                    <a16:rowId xmlns:a16="http://schemas.microsoft.com/office/drawing/2014/main" val="10002"/>
                  </a:ext>
                </a:extLst>
              </a:tr>
            </a:tbl>
          </a:graphicData>
        </a:graphic>
      </p:graphicFrame>
      <p:cxnSp>
        <p:nvCxnSpPr>
          <p:cNvPr id="5" name="Straight Connector 4"/>
          <p:cNvCxnSpPr/>
          <p:nvPr/>
        </p:nvCxnSpPr>
        <p:spPr>
          <a:xfrm>
            <a:off x="3086097" y="4074663"/>
            <a:ext cx="7903032" cy="0"/>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086097" y="2192537"/>
            <a:ext cx="7903032" cy="0"/>
          </a:xfrm>
          <a:prstGeom prst="line">
            <a:avLst/>
          </a:prstGeom>
          <a:ln>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 Placeholder 3">
            <a:extLst>
              <a:ext uri="{FF2B5EF4-FFF2-40B4-BE49-F238E27FC236}">
                <a16:creationId xmlns:a16="http://schemas.microsoft.com/office/drawing/2014/main" id="{B8AFFF03-F96D-498D-AFF4-E734DFD0DCF6}"/>
              </a:ext>
            </a:extLst>
          </p:cNvPr>
          <p:cNvSpPr txBox="1">
            <a:spLocks/>
          </p:cNvSpPr>
          <p:nvPr/>
        </p:nvSpPr>
        <p:spPr>
          <a:xfrm>
            <a:off x="332013" y="6373569"/>
            <a:ext cx="9693136" cy="373729"/>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AutoNum type="arabicPeriod"/>
            </a:pPr>
            <a:r>
              <a:rPr lang="en-US" sz="1200" dirty="0">
                <a:solidFill>
                  <a:prstClr val="black"/>
                </a:solidFill>
              </a:rPr>
              <a:t>Used these per capita numbers multiplied by a commuter population of 257,000 (from SJ report) to calculate Phase II mobility footprint</a:t>
            </a:r>
          </a:p>
          <a:p>
            <a:pPr marL="228600" indent="-228600">
              <a:buAutoNum type="arabicPeriod"/>
            </a:pPr>
            <a:r>
              <a:rPr lang="en-US" sz="1200" dirty="0">
                <a:solidFill>
                  <a:prstClr val="black"/>
                </a:solidFill>
              </a:rPr>
              <a:t>See Appendix for detailed calculations</a:t>
            </a:r>
          </a:p>
        </p:txBody>
      </p:sp>
    </p:spTree>
    <p:extLst>
      <p:ext uri="{BB962C8B-B14F-4D97-AF65-F5344CB8AC3E}">
        <p14:creationId xmlns:p14="http://schemas.microsoft.com/office/powerpoint/2010/main" val="165446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 name="Picture 2" descr="A tall building&#10;&#10;Description automatically generated">
            <a:extLst>
              <a:ext uri="{FF2B5EF4-FFF2-40B4-BE49-F238E27FC236}">
                <a16:creationId xmlns:a16="http://schemas.microsoft.com/office/drawing/2014/main" id="{9946F197-828B-EF4C-8F54-19C8BAB1E836}"/>
              </a:ext>
            </a:extLst>
          </p:cNvPr>
          <p:cNvPicPr>
            <a:picLocks noChangeAspect="1"/>
          </p:cNvPicPr>
          <p:nvPr/>
        </p:nvPicPr>
        <p:blipFill>
          <a:blip r:embed="rId3"/>
          <a:stretch>
            <a:fillRect/>
          </a:stretch>
        </p:blipFill>
        <p:spPr>
          <a:xfrm>
            <a:off x="3048000" y="-30480"/>
            <a:ext cx="9144000" cy="6858000"/>
          </a:xfrm>
          <a:prstGeom prst="rect">
            <a:avLst/>
          </a:prstGeom>
        </p:spPr>
      </p:pic>
      <p:sp>
        <p:nvSpPr>
          <p:cNvPr id="272" name="Google Shape;272;p24"/>
          <p:cNvSpPr txBox="1">
            <a:spLocks noGrp="1"/>
          </p:cNvSpPr>
          <p:nvPr>
            <p:ph type="body" idx="1"/>
          </p:nvPr>
        </p:nvSpPr>
        <p:spPr>
          <a:xfrm>
            <a:off x="7144753" y="91440"/>
            <a:ext cx="4600208" cy="1530616"/>
          </a:xfrm>
          <a:prstGeom prst="rect">
            <a:avLst/>
          </a:prstGeom>
          <a:noFill/>
          <a:ln>
            <a:noFill/>
          </a:ln>
        </p:spPr>
        <p:txBody>
          <a:bodyPr spcFirstLastPara="1" vert="horz" wrap="square" lIns="91425" tIns="45700" rIns="91425" bIns="45700" rtlCol="0" anchor="b" anchorCtr="0">
            <a:noAutofit/>
          </a:bodyPr>
          <a:lstStyle/>
          <a:p>
            <a:pPr marL="0" indent="0">
              <a:spcBef>
                <a:spcPts val="0"/>
              </a:spcBef>
            </a:pPr>
            <a:r>
              <a:rPr lang="en-JM"/>
              <a:t>Thank you</a:t>
            </a:r>
            <a:endParaRPr dirty="0"/>
          </a:p>
        </p:txBody>
      </p:sp>
      <p:sp>
        <p:nvSpPr>
          <p:cNvPr id="273" name="Google Shape;273;p24"/>
          <p:cNvSpPr txBox="1">
            <a:spLocks noGrp="1"/>
          </p:cNvSpPr>
          <p:nvPr>
            <p:ph type="body" idx="2"/>
          </p:nvPr>
        </p:nvSpPr>
        <p:spPr>
          <a:xfrm>
            <a:off x="3988131" y="3229048"/>
            <a:ext cx="6232350" cy="1830541"/>
          </a:xfrm>
          <a:prstGeom prst="rect">
            <a:avLst/>
          </a:prstGeom>
          <a:noFill/>
          <a:ln>
            <a:noFill/>
          </a:ln>
        </p:spPr>
        <p:txBody>
          <a:bodyPr spcFirstLastPara="1" vert="horz" wrap="square" lIns="91425" tIns="45700" rIns="91425" bIns="45700" rtlCol="0" anchor="t" anchorCtr="0">
            <a:noAutofit/>
          </a:bodyPr>
          <a:lstStyle/>
          <a:p>
            <a:pPr marL="0" indent="0">
              <a:spcBef>
                <a:spcPts val="0"/>
              </a:spcBef>
            </a:pPr>
            <a:endParaRPr lang="en-JM" dirty="0"/>
          </a:p>
          <a:p>
            <a:pPr marL="0" indent="0">
              <a:spcBef>
                <a:spcPts val="0"/>
              </a:spcBef>
            </a:pPr>
            <a:endParaRPr lang="en-JM" dirty="0"/>
          </a:p>
        </p:txBody>
      </p:sp>
      <p:pic>
        <p:nvPicPr>
          <p:cNvPr id="5" name="Picture 4">
            <a:extLst>
              <a:ext uri="{FF2B5EF4-FFF2-40B4-BE49-F238E27FC236}">
                <a16:creationId xmlns:a16="http://schemas.microsoft.com/office/drawing/2014/main" id="{64BC4AE6-0AB2-451F-90D8-0A74D7C35C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85"/>
          <a:stretch/>
        </p:blipFill>
        <p:spPr>
          <a:xfrm>
            <a:off x="0" y="1"/>
            <a:ext cx="4096752" cy="6858000"/>
          </a:xfrm>
          <a:prstGeom prst="rect">
            <a:avLst/>
          </a:prstGeom>
        </p:spPr>
      </p:pic>
    </p:spTree>
    <p:extLst>
      <p:ext uri="{BB962C8B-B14F-4D97-AF65-F5344CB8AC3E}">
        <p14:creationId xmlns:p14="http://schemas.microsoft.com/office/powerpoint/2010/main" val="262132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Picture 2" descr="both Logos_finetuned.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82273" y="5354239"/>
            <a:ext cx="1073151" cy="1219665"/>
          </a:xfrm>
          <a:prstGeom prst="rect">
            <a:avLst/>
          </a:prstGeom>
        </p:spPr>
      </p:pic>
      <p:sp>
        <p:nvSpPr>
          <p:cNvPr id="13" name="텍스트 개체 틀 3"/>
          <p:cNvSpPr txBox="1">
            <a:spLocks/>
          </p:cNvSpPr>
          <p:nvPr/>
        </p:nvSpPr>
        <p:spPr>
          <a:xfrm>
            <a:off x="2018635" y="295442"/>
            <a:ext cx="8221579" cy="923330"/>
          </a:xfrm>
          <a:prstGeom prst="rect">
            <a:avLst/>
          </a:prstGeom>
        </p:spPr>
        <p:txBody>
          <a:bodyPr wrap="square" lIns="0" tIns="0" rIns="0" bIns="0">
            <a:spAutoFit/>
          </a:bodyPr>
          <a:lstStyle>
            <a:lvl1pPr marL="0" indent="0" algn="ctr" defTabSz="914400" rtl="0" eaLnBrk="1" latinLnBrk="0" hangingPunct="1">
              <a:lnSpc>
                <a:spcPct val="100000"/>
              </a:lnSpc>
              <a:spcBef>
                <a:spcPts val="0"/>
              </a:spcBef>
              <a:buFont typeface="Arial" panose="020B0604020202020204" pitchFamily="34" charset="0"/>
              <a:buNone/>
              <a:defRPr sz="48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dist"/>
            <a:endParaRPr lang="ko-KR" altLang="en-US" sz="6000" dirty="0">
              <a:solidFill>
                <a:sysClr val="window" lastClr="FFFFFF"/>
              </a:solidFill>
              <a:effectLst>
                <a:outerShdw blurRad="38100" dist="38100" dir="2700000" algn="tl">
                  <a:srgbClr val="000000">
                    <a:alpha val="15000"/>
                  </a:srgbClr>
                </a:outerShdw>
              </a:effectLst>
              <a:latin typeface="Arial Narrow"/>
              <a:ea typeface="맑은 고딕"/>
              <a:cs typeface="Arial Narrow"/>
            </a:endParaRPr>
          </a:p>
        </p:txBody>
      </p:sp>
      <p:sp>
        <p:nvSpPr>
          <p:cNvPr id="5" name="TextBox 4"/>
          <p:cNvSpPr txBox="1"/>
          <p:nvPr/>
        </p:nvSpPr>
        <p:spPr>
          <a:xfrm>
            <a:off x="2860842" y="2406319"/>
            <a:ext cx="184666" cy="307777"/>
          </a:xfrm>
          <a:prstGeom prst="rect">
            <a:avLst/>
          </a:prstGeom>
          <a:noFill/>
        </p:spPr>
        <p:txBody>
          <a:bodyPr wrap="none" rtlCol="0">
            <a:spAutoFit/>
          </a:bodyPr>
          <a:lstStyle/>
          <a:p>
            <a:endParaRPr lang="en-US" dirty="0"/>
          </a:p>
        </p:txBody>
      </p:sp>
      <p:sp>
        <p:nvSpPr>
          <p:cNvPr id="2" name="TextBox 1"/>
          <p:cNvSpPr txBox="1"/>
          <p:nvPr/>
        </p:nvSpPr>
        <p:spPr>
          <a:xfrm>
            <a:off x="4257524" y="3616479"/>
            <a:ext cx="184666" cy="307777"/>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266E1062-01B1-7E4C-9BD7-1CFF7F13B074}"/>
              </a:ext>
            </a:extLst>
          </p:cNvPr>
          <p:cNvPicPr>
            <a:picLocks noChangeAspect="1"/>
          </p:cNvPicPr>
          <p:nvPr/>
        </p:nvPicPr>
        <p:blipFill>
          <a:blip r:embed="rId4"/>
          <a:stretch>
            <a:fillRect/>
          </a:stretch>
        </p:blipFill>
        <p:spPr>
          <a:xfrm>
            <a:off x="-698339" y="7974"/>
            <a:ext cx="10281057" cy="6858000"/>
          </a:xfrm>
          <a:prstGeom prst="rect">
            <a:avLst/>
          </a:prstGeom>
        </p:spPr>
      </p:pic>
      <p:pic>
        <p:nvPicPr>
          <p:cNvPr id="10" name="Picture 9" descr="A group of people walking down a street next to a bicycle&#10;&#10;Description automatically generated">
            <a:extLst>
              <a:ext uri="{FF2B5EF4-FFF2-40B4-BE49-F238E27FC236}">
                <a16:creationId xmlns:a16="http://schemas.microsoft.com/office/drawing/2014/main" id="{FA23638E-A97B-6044-A04F-88095CD9A471}"/>
              </a:ext>
            </a:extLst>
          </p:cNvPr>
          <p:cNvPicPr>
            <a:picLocks noChangeAspect="1"/>
          </p:cNvPicPr>
          <p:nvPr/>
        </p:nvPicPr>
        <p:blipFill>
          <a:blip r:embed="rId5"/>
          <a:stretch>
            <a:fillRect/>
          </a:stretch>
        </p:blipFill>
        <p:spPr>
          <a:xfrm>
            <a:off x="6831979" y="7973"/>
            <a:ext cx="5360022" cy="4020017"/>
          </a:xfrm>
          <a:prstGeom prst="rect">
            <a:avLst/>
          </a:prstGeom>
        </p:spPr>
      </p:pic>
      <p:pic>
        <p:nvPicPr>
          <p:cNvPr id="14" name="Picture 13">
            <a:extLst>
              <a:ext uri="{FF2B5EF4-FFF2-40B4-BE49-F238E27FC236}">
                <a16:creationId xmlns:a16="http://schemas.microsoft.com/office/drawing/2014/main" id="{0E89FB3B-DEE7-9249-936A-B7B72C4FA4AE}"/>
              </a:ext>
            </a:extLst>
          </p:cNvPr>
          <p:cNvPicPr>
            <a:picLocks noChangeAspect="1"/>
          </p:cNvPicPr>
          <p:nvPr/>
        </p:nvPicPr>
        <p:blipFill>
          <a:blip r:embed="rId6"/>
          <a:stretch>
            <a:fillRect/>
          </a:stretch>
        </p:blipFill>
        <p:spPr>
          <a:xfrm>
            <a:off x="6831978" y="3641987"/>
            <a:ext cx="5360022" cy="3216013"/>
          </a:xfrm>
          <a:prstGeom prst="rect">
            <a:avLst/>
          </a:prstGeom>
        </p:spPr>
      </p:pic>
    </p:spTree>
    <p:extLst>
      <p:ext uri="{BB962C8B-B14F-4D97-AF65-F5344CB8AC3E}">
        <p14:creationId xmlns:p14="http://schemas.microsoft.com/office/powerpoint/2010/main" val="236392756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4FEAF40-5FC3-4EFC-A8E3-379FF6579BB4}"/>
              </a:ext>
            </a:extLst>
          </p:cNvPr>
          <p:cNvPicPr>
            <a:picLocks noChangeAspect="1"/>
          </p:cNvPicPr>
          <p:nvPr/>
        </p:nvPicPr>
        <p:blipFill rotWithShape="1">
          <a:blip r:embed="rId2"/>
          <a:srcRect l="6728" r="8443"/>
          <a:stretch/>
        </p:blipFill>
        <p:spPr>
          <a:xfrm>
            <a:off x="-46502" y="-825996"/>
            <a:ext cx="12238502" cy="8108067"/>
          </a:xfrm>
          <a:prstGeom prst="rect">
            <a:avLst/>
          </a:prstGeom>
        </p:spPr>
      </p:pic>
    </p:spTree>
    <p:extLst>
      <p:ext uri="{BB962C8B-B14F-4D97-AF65-F5344CB8AC3E}">
        <p14:creationId xmlns:p14="http://schemas.microsoft.com/office/powerpoint/2010/main" val="5597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descr="A city street lined with palm trees and a building in the background&#10;&#10;Description automatically generated">
            <a:extLst>
              <a:ext uri="{FF2B5EF4-FFF2-40B4-BE49-F238E27FC236}">
                <a16:creationId xmlns:a16="http://schemas.microsoft.com/office/drawing/2014/main" id="{9D0DDEEC-140B-8C4A-91DB-DCE1273A95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10"/>
          <a:stretch/>
        </p:blipFill>
        <p:spPr>
          <a:xfrm>
            <a:off x="0" y="-826477"/>
            <a:ext cx="12315093" cy="7684477"/>
          </a:xfrm>
          <a:prstGeom prst="rect">
            <a:avLst/>
          </a:prstGeom>
        </p:spPr>
      </p:pic>
      <p:sp>
        <p:nvSpPr>
          <p:cNvPr id="165" name="Google Shape;165;p20"/>
          <p:cNvSpPr txBox="1">
            <a:spLocks noGrp="1"/>
          </p:cNvSpPr>
          <p:nvPr>
            <p:ph type="body" idx="1"/>
          </p:nvPr>
        </p:nvSpPr>
        <p:spPr>
          <a:xfrm>
            <a:off x="369283" y="3938958"/>
            <a:ext cx="9302262" cy="2532184"/>
          </a:xfrm>
          <a:prstGeom prst="rect">
            <a:avLst/>
          </a:prstGeom>
          <a:solidFill>
            <a:schemeClr val="bg1">
              <a:lumMod val="85000"/>
            </a:schemeClr>
          </a:solidFill>
          <a:ln>
            <a:noFill/>
          </a:ln>
        </p:spPr>
        <p:txBody>
          <a:bodyPr spcFirstLastPara="1" vert="horz" wrap="square" lIns="91425" tIns="91425" rIns="91425" bIns="91425" rtlCol="0" anchor="t" anchorCtr="0">
            <a:noAutofit/>
          </a:bodyPr>
          <a:lstStyle/>
          <a:p>
            <a:pPr indent="-280988">
              <a:lnSpc>
                <a:spcPct val="114000"/>
              </a:lnSpc>
              <a:buClr>
                <a:srgbClr val="000000"/>
              </a:buClr>
              <a:buSzPts val="1800"/>
              <a:buNone/>
            </a:pPr>
            <a:r>
              <a:rPr lang="en-JM" sz="2000" b="1" dirty="0">
                <a:latin typeface="Arial" panose="020B0604020202020204" pitchFamily="34" charset="0"/>
                <a:cs typeface="Arial" panose="020B0604020202020204" pitchFamily="34" charset="0"/>
              </a:rPr>
              <a:t>Project Overview</a:t>
            </a:r>
            <a:endParaRPr sz="2000" b="1" dirty="0">
              <a:latin typeface="Arial" panose="020B0604020202020204" pitchFamily="34" charset="0"/>
              <a:cs typeface="Arial" panose="020B0604020202020204" pitchFamily="34" charset="0"/>
            </a:endParaRPr>
          </a:p>
          <a:p>
            <a:pPr marL="285750" indent="-161925">
              <a:lnSpc>
                <a:spcPct val="114000"/>
              </a:lnSpc>
              <a:buSzPts val="1400"/>
              <a:buFont typeface="Arial" panose="020B0604020202020204" pitchFamily="34" charset="0"/>
              <a:buChar char="•"/>
            </a:pPr>
            <a:r>
              <a:rPr lang="en-JM" dirty="0">
                <a:latin typeface="Arial" panose="020B0604020202020204" pitchFamily="34" charset="0"/>
                <a:cs typeface="Arial" panose="020B0604020202020204" pitchFamily="34" charset="0"/>
              </a:rPr>
              <a:t>Palava is a 4,500 acre (20 Sq. km) green field city </a:t>
            </a:r>
          </a:p>
          <a:p>
            <a:pPr marL="285750" indent="-161925">
              <a:lnSpc>
                <a:spcPct val="114000"/>
              </a:lnSpc>
              <a:buSzPts val="1400"/>
              <a:buFont typeface="Arial" panose="020B0604020202020204" pitchFamily="34" charset="0"/>
              <a:buChar char="•"/>
            </a:pPr>
            <a:r>
              <a:rPr lang="en-JM" dirty="0">
                <a:latin typeface="Arial" panose="020B0604020202020204" pitchFamily="34" charset="0"/>
                <a:cs typeface="Arial" panose="020B0604020202020204" pitchFamily="34" charset="0"/>
              </a:rPr>
              <a:t>Located in Mumbai Metropolitan Region (MMR) </a:t>
            </a:r>
            <a:r>
              <a:rPr lang="en-JM" dirty="0">
                <a:latin typeface="Arial" panose="020B0604020202020204" pitchFamily="34" charset="0"/>
                <a:cs typeface="Arial" panose="020B0604020202020204" pitchFamily="34" charset="0"/>
                <a:sym typeface="PT Sans Narrow"/>
              </a:rPr>
              <a:t>45 km from financial hub of South Mumbai</a:t>
            </a:r>
            <a:endParaRPr dirty="0">
              <a:latin typeface="Arial" panose="020B0604020202020204" pitchFamily="34" charset="0"/>
              <a:cs typeface="Arial" panose="020B0604020202020204" pitchFamily="34" charset="0"/>
            </a:endParaRPr>
          </a:p>
          <a:p>
            <a:pPr marL="285750" indent="-161925">
              <a:lnSpc>
                <a:spcPct val="114000"/>
              </a:lnSpc>
              <a:buClr>
                <a:srgbClr val="000000"/>
              </a:buClr>
              <a:buSzPts val="1400"/>
              <a:buFont typeface="Arial" panose="020B0604020202020204" pitchFamily="34" charset="0"/>
              <a:buChar char="•"/>
            </a:pPr>
            <a:r>
              <a:rPr lang="en-JM" dirty="0">
                <a:latin typeface="Arial" panose="020B0604020202020204" pitchFamily="34" charset="0"/>
                <a:cs typeface="Arial" panose="020B0604020202020204" pitchFamily="34" charset="0"/>
              </a:rPr>
              <a:t>Planned 7 million Sq. ft. of office space and 100,000 apartments in two phases by 2025</a:t>
            </a:r>
          </a:p>
          <a:p>
            <a:pPr marL="571500" indent="-161925">
              <a:lnSpc>
                <a:spcPct val="114000"/>
              </a:lnSpc>
              <a:buClr>
                <a:srgbClr val="000000"/>
              </a:buClr>
              <a:buSzPct val="80000"/>
              <a:buFont typeface="Wingdings" pitchFamily="2" charset="2"/>
              <a:buChar char="Ø"/>
            </a:pPr>
            <a:r>
              <a:rPr lang="en-JM" dirty="0">
                <a:latin typeface="Arial" panose="020B0604020202020204" pitchFamily="34" charset="0"/>
                <a:cs typeface="Arial" panose="020B0604020202020204" pitchFamily="34" charset="0"/>
              </a:rPr>
              <a:t>Residential - 28,000 homes built and occupied as of November 2017, </a:t>
            </a:r>
          </a:p>
          <a:p>
            <a:pPr marL="571500" indent="-161925">
              <a:lnSpc>
                <a:spcPct val="114000"/>
              </a:lnSpc>
              <a:buClr>
                <a:srgbClr val="000000"/>
              </a:buClr>
              <a:buSzPct val="80000"/>
              <a:buFont typeface="Wingdings" pitchFamily="2" charset="2"/>
              <a:buChar char="Ø"/>
            </a:pPr>
            <a:r>
              <a:rPr lang="en-JM" dirty="0">
                <a:latin typeface="Arial" panose="020B0604020202020204" pitchFamily="34" charset="0"/>
                <a:cs typeface="Arial" panose="020B0604020202020204" pitchFamily="34" charset="0"/>
              </a:rPr>
              <a:t>Commercial - 650,000 Sq. Ft. of office spaces available by March 2019</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20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F236B-98BB-4CF4-AD6A-ED51235BEBE5}"/>
              </a:ext>
            </a:extLst>
          </p:cNvPr>
          <p:cNvPicPr>
            <a:picLocks noChangeAspect="1"/>
          </p:cNvPicPr>
          <p:nvPr/>
        </p:nvPicPr>
        <p:blipFill>
          <a:blip r:embed="rId2"/>
          <a:stretch>
            <a:fillRect/>
          </a:stretch>
        </p:blipFill>
        <p:spPr>
          <a:xfrm>
            <a:off x="2452513" y="492369"/>
            <a:ext cx="8339081" cy="6117508"/>
          </a:xfrm>
          <a:prstGeom prst="rect">
            <a:avLst/>
          </a:prstGeom>
        </p:spPr>
      </p:pic>
      <p:sp>
        <p:nvSpPr>
          <p:cNvPr id="16" name="Rectangle: Rounded Corners 15">
            <a:extLst>
              <a:ext uri="{FF2B5EF4-FFF2-40B4-BE49-F238E27FC236}">
                <a16:creationId xmlns:a16="http://schemas.microsoft.com/office/drawing/2014/main" id="{86FAEA7C-378E-4D0E-9A5F-D4F9894012FD}"/>
              </a:ext>
            </a:extLst>
          </p:cNvPr>
          <p:cNvSpPr/>
          <p:nvPr/>
        </p:nvSpPr>
        <p:spPr>
          <a:xfrm>
            <a:off x="9665694" y="1567594"/>
            <a:ext cx="2493005" cy="3598675"/>
          </a:xfrm>
          <a:prstGeom prst="roundRect">
            <a:avLst/>
          </a:prstGeom>
          <a:solidFill>
            <a:schemeClr val="tx2">
              <a:lumMod val="20000"/>
              <a:lumOff val="80000"/>
            </a:schemeClr>
          </a:solid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95350" y="0"/>
            <a:ext cx="12192000" cy="715962"/>
          </a:xfrm>
          <a:noFill/>
          <a:ln>
            <a:noFill/>
          </a:ln>
        </p:spPr>
        <p:txBody>
          <a:bodyPr vert="horz" lIns="91425" tIns="91425" rIns="91425" bIns="91425" rtlCol="0" anchor="ctr" anchorCtr="0">
            <a:normAutofit/>
          </a:bodyPr>
          <a:lstStyle/>
          <a:p>
            <a:r>
              <a:rPr lang="en-US" sz="2400" dirty="0"/>
              <a:t>Palava Development Phases</a:t>
            </a:r>
            <a:endParaRPr lang="en-US" sz="2300" dirty="0"/>
          </a:p>
        </p:txBody>
      </p:sp>
      <p:sp>
        <p:nvSpPr>
          <p:cNvPr id="7" name="TextBox 6">
            <a:extLst>
              <a:ext uri="{FF2B5EF4-FFF2-40B4-BE49-F238E27FC236}">
                <a16:creationId xmlns:a16="http://schemas.microsoft.com/office/drawing/2014/main" id="{CE9A61BD-3991-409E-9278-562BF06B4D68}"/>
              </a:ext>
            </a:extLst>
          </p:cNvPr>
          <p:cNvSpPr txBox="1"/>
          <p:nvPr/>
        </p:nvSpPr>
        <p:spPr>
          <a:xfrm>
            <a:off x="868979" y="528187"/>
            <a:ext cx="1666841" cy="2215991"/>
          </a:xfrm>
          <a:prstGeom prst="rect">
            <a:avLst/>
          </a:prstGeom>
          <a:noFill/>
        </p:spPr>
        <p:txBody>
          <a:bodyPr wrap="square" rtlCol="0">
            <a:spAutoFit/>
          </a:bodyPr>
          <a:lstStyle/>
          <a:p>
            <a:r>
              <a:rPr lang="en-US" sz="1800" b="1" dirty="0"/>
              <a:t>Palava I </a:t>
            </a:r>
          </a:p>
          <a:p>
            <a:r>
              <a:rPr lang="en-US" sz="1800" b="1" dirty="0"/>
              <a:t>(Completed)</a:t>
            </a:r>
          </a:p>
          <a:p>
            <a:endParaRPr lang="en-US" dirty="0"/>
          </a:p>
          <a:p>
            <a:pPr algn="ctr"/>
            <a:r>
              <a:rPr lang="en-US" dirty="0"/>
              <a:t>18,600 flats</a:t>
            </a:r>
          </a:p>
          <a:p>
            <a:pPr algn="ctr"/>
            <a:endParaRPr lang="en-US" dirty="0"/>
          </a:p>
          <a:p>
            <a:pPr algn="ctr"/>
            <a:r>
              <a:rPr lang="en-US" dirty="0"/>
              <a:t>16,500 occupied</a:t>
            </a:r>
          </a:p>
          <a:p>
            <a:pPr algn="ctr"/>
            <a:r>
              <a:rPr lang="en-US" u="sng" dirty="0"/>
              <a:t>X 3.4 people / flat</a:t>
            </a:r>
          </a:p>
          <a:p>
            <a:pPr algn="ctr"/>
            <a:r>
              <a:rPr lang="en-US" dirty="0"/>
              <a:t>= 56,100 people</a:t>
            </a:r>
          </a:p>
          <a:p>
            <a:endParaRPr lang="en-US" sz="1800" b="1" dirty="0"/>
          </a:p>
        </p:txBody>
      </p:sp>
      <p:sp>
        <p:nvSpPr>
          <p:cNvPr id="14" name="TextBox 13">
            <a:extLst>
              <a:ext uri="{FF2B5EF4-FFF2-40B4-BE49-F238E27FC236}">
                <a16:creationId xmlns:a16="http://schemas.microsoft.com/office/drawing/2014/main" id="{97050597-9B16-4BB7-8D25-4FDD405DD0B5}"/>
              </a:ext>
            </a:extLst>
          </p:cNvPr>
          <p:cNvSpPr txBox="1"/>
          <p:nvPr/>
        </p:nvSpPr>
        <p:spPr>
          <a:xfrm>
            <a:off x="9718606" y="1636182"/>
            <a:ext cx="2473394" cy="3600986"/>
          </a:xfrm>
          <a:prstGeom prst="rect">
            <a:avLst/>
          </a:prstGeom>
          <a:noFill/>
        </p:spPr>
        <p:txBody>
          <a:bodyPr wrap="square" rtlCol="0">
            <a:spAutoFit/>
          </a:bodyPr>
          <a:lstStyle/>
          <a:p>
            <a:r>
              <a:rPr lang="en-US" sz="1800" b="1" dirty="0"/>
              <a:t>Palava II (Underway)</a:t>
            </a:r>
          </a:p>
          <a:p>
            <a:pPr marL="171450" indent="-171450">
              <a:buFont typeface="Arial" panose="020B0604020202020204" pitchFamily="34" charset="0"/>
              <a:buChar char="•"/>
            </a:pPr>
            <a:r>
              <a:rPr lang="en-US" dirty="0"/>
              <a:t>Focus of project and recommendations is on Palava II</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NZE transition strategy is focused on Palava II</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Mobility survey data used as basis for Palava II mobility strategy recommendations</a:t>
            </a:r>
          </a:p>
          <a:p>
            <a:pPr marL="171450" indent="-171450">
              <a:buFont typeface="Arial" panose="020B0604020202020204" pitchFamily="34" charset="0"/>
              <a:buChar char="•"/>
            </a:pPr>
            <a:endParaRPr lang="en-US" dirty="0"/>
          </a:p>
          <a:p>
            <a:pPr algn="ctr"/>
            <a:r>
              <a:rPr lang="en-US" dirty="0"/>
              <a:t>80,000 flats</a:t>
            </a:r>
          </a:p>
          <a:p>
            <a:pPr algn="ctr"/>
            <a:r>
              <a:rPr lang="en-US" u="sng" dirty="0"/>
              <a:t>X 3.4 people / flat</a:t>
            </a:r>
          </a:p>
          <a:p>
            <a:pPr algn="ctr"/>
            <a:r>
              <a:rPr lang="en-US" dirty="0"/>
              <a:t>= 272,000 people</a:t>
            </a:r>
          </a:p>
        </p:txBody>
      </p:sp>
      <p:sp>
        <p:nvSpPr>
          <p:cNvPr id="8" name="Rectangle: Rounded Corners 7">
            <a:extLst>
              <a:ext uri="{FF2B5EF4-FFF2-40B4-BE49-F238E27FC236}">
                <a16:creationId xmlns:a16="http://schemas.microsoft.com/office/drawing/2014/main" id="{A02BAF40-763A-4819-BEE1-97E8635AEC35}"/>
              </a:ext>
            </a:extLst>
          </p:cNvPr>
          <p:cNvSpPr/>
          <p:nvPr/>
        </p:nvSpPr>
        <p:spPr>
          <a:xfrm>
            <a:off x="831305" y="357981"/>
            <a:ext cx="1778969" cy="2226179"/>
          </a:xfrm>
          <a:prstGeom prst="roundRect">
            <a:avLst/>
          </a:prstGeom>
          <a:no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D99A111-1805-44FA-8E4C-2192C685655E}"/>
              </a:ext>
            </a:extLst>
          </p:cNvPr>
          <p:cNvSpPr/>
          <p:nvPr/>
        </p:nvSpPr>
        <p:spPr>
          <a:xfrm>
            <a:off x="9499966" y="5276293"/>
            <a:ext cx="2253884" cy="997824"/>
          </a:xfrm>
          <a:prstGeom prst="roundRect">
            <a:avLst/>
          </a:prstGeom>
          <a:noFill/>
          <a:ln>
            <a:solidFill>
              <a:srgbClr val="1322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8B4C55C-8CC4-49FD-976B-404B7FD1B3F0}"/>
              </a:ext>
            </a:extLst>
          </p:cNvPr>
          <p:cNvSpPr/>
          <p:nvPr/>
        </p:nvSpPr>
        <p:spPr>
          <a:xfrm rot="19846953">
            <a:off x="5118216" y="1200589"/>
            <a:ext cx="2039536" cy="2482737"/>
          </a:xfrm>
          <a:prstGeom prst="ellipse">
            <a:avLst/>
          </a:prstGeom>
          <a:solidFill>
            <a:schemeClr val="tx2">
              <a:lumMod val="20000"/>
              <a:lumOff val="80000"/>
              <a:alpha val="20000"/>
            </a:schemeClr>
          </a:solidFill>
          <a:ln w="19050">
            <a:solidFill>
              <a:schemeClr val="accent3">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6A519A4D-20BA-4896-9047-DF77849ADD3F}"/>
              </a:ext>
            </a:extLst>
          </p:cNvPr>
          <p:cNvCxnSpPr>
            <a:cxnSpLocks/>
          </p:cNvCxnSpPr>
          <p:nvPr/>
        </p:nvCxnSpPr>
        <p:spPr>
          <a:xfrm flipH="1">
            <a:off x="7098431" y="2056007"/>
            <a:ext cx="2401535" cy="116906"/>
          </a:xfrm>
          <a:prstGeom prst="straightConnector1">
            <a:avLst/>
          </a:prstGeom>
          <a:ln w="635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467EEF8-21E1-4ECD-B687-ABCB8F43B68A}"/>
              </a:ext>
            </a:extLst>
          </p:cNvPr>
          <p:cNvCxnSpPr>
            <a:cxnSpLocks/>
          </p:cNvCxnSpPr>
          <p:nvPr/>
        </p:nvCxnSpPr>
        <p:spPr>
          <a:xfrm>
            <a:off x="2770745" y="1598044"/>
            <a:ext cx="569439" cy="457963"/>
          </a:xfrm>
          <a:prstGeom prst="straightConnector1">
            <a:avLst/>
          </a:prstGeom>
          <a:ln w="34925">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D2D38B19-933F-426A-A040-D33375706089}"/>
              </a:ext>
            </a:extLst>
          </p:cNvPr>
          <p:cNvSpPr/>
          <p:nvPr/>
        </p:nvSpPr>
        <p:spPr>
          <a:xfrm rot="20575163">
            <a:off x="3278300" y="1664394"/>
            <a:ext cx="1386178" cy="2482737"/>
          </a:xfrm>
          <a:prstGeom prst="ellipse">
            <a:avLst/>
          </a:prstGeom>
          <a:noFill/>
          <a:ln w="19050">
            <a:solidFill>
              <a:schemeClr val="accent5">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BD5E53-86FD-48B8-B4E2-BFB3D8B90B6F}"/>
              </a:ext>
            </a:extLst>
          </p:cNvPr>
          <p:cNvSpPr/>
          <p:nvPr/>
        </p:nvSpPr>
        <p:spPr>
          <a:xfrm rot="20845406">
            <a:off x="4110338" y="3534876"/>
            <a:ext cx="5480709" cy="2397039"/>
          </a:xfrm>
          <a:prstGeom prst="ellipse">
            <a:avLst/>
          </a:prstGeom>
          <a:noFill/>
          <a:ln w="19050">
            <a:solidFill>
              <a:schemeClr val="accent5">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6B1A8A76-9948-4223-BF9C-800D91E1A526}"/>
              </a:ext>
            </a:extLst>
          </p:cNvPr>
          <p:cNvCxnSpPr>
            <a:cxnSpLocks/>
            <a:stCxn id="17" idx="1"/>
            <a:endCxn id="26" idx="5"/>
          </p:cNvCxnSpPr>
          <p:nvPr/>
        </p:nvCxnSpPr>
        <p:spPr>
          <a:xfrm flipH="1" flipV="1">
            <a:off x="8926456" y="5138615"/>
            <a:ext cx="573510" cy="636590"/>
          </a:xfrm>
          <a:prstGeom prst="straightConnector1">
            <a:avLst/>
          </a:prstGeom>
          <a:ln w="34925">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D37904E-403A-44BB-BD5D-816D149A033C}"/>
              </a:ext>
            </a:extLst>
          </p:cNvPr>
          <p:cNvSpPr txBox="1"/>
          <p:nvPr/>
        </p:nvSpPr>
        <p:spPr>
          <a:xfrm>
            <a:off x="10083470" y="5406870"/>
            <a:ext cx="1415869" cy="646331"/>
          </a:xfrm>
          <a:prstGeom prst="rect">
            <a:avLst/>
          </a:prstGeom>
          <a:noFill/>
        </p:spPr>
        <p:txBody>
          <a:bodyPr wrap="square" rtlCol="0">
            <a:spAutoFit/>
          </a:bodyPr>
          <a:lstStyle/>
          <a:p>
            <a:r>
              <a:rPr lang="en-US" sz="1800" b="1" dirty="0"/>
              <a:t>Palava III </a:t>
            </a:r>
          </a:p>
          <a:p>
            <a:r>
              <a:rPr lang="en-US" sz="1800" b="1" dirty="0"/>
              <a:t>(Future)</a:t>
            </a:r>
          </a:p>
        </p:txBody>
      </p:sp>
      <p:sp>
        <p:nvSpPr>
          <p:cNvPr id="29" name="Google Shape;273;p24">
            <a:extLst>
              <a:ext uri="{FF2B5EF4-FFF2-40B4-BE49-F238E27FC236}">
                <a16:creationId xmlns:a16="http://schemas.microsoft.com/office/drawing/2014/main" id="{DD9FB115-AFA5-A148-963E-1C97F82ECB4F}"/>
              </a:ext>
            </a:extLst>
          </p:cNvPr>
          <p:cNvSpPr txBox="1">
            <a:spLocks/>
          </p:cNvSpPr>
          <p:nvPr/>
        </p:nvSpPr>
        <p:spPr>
          <a:xfrm>
            <a:off x="337980" y="3516393"/>
            <a:ext cx="2528513" cy="1468486"/>
          </a:xfrm>
          <a:prstGeom prst="rect">
            <a:avLst/>
          </a:prstGeom>
          <a:noFill/>
          <a:ln>
            <a:noFill/>
          </a:ln>
        </p:spPr>
        <p:txBody>
          <a:bodyPr spcFirstLastPara="1" vert="horz" wrap="square" lIns="91425" tIns="45700" rIns="91425" bIns="45700" rtlCol="0" anchor="t" anchorCtr="0">
            <a:noAutofit/>
          </a:bodyPr>
          <a:lstStyle>
            <a:lvl1pPr marL="0" indent="0" defTabSz="457200" eaLnBrk="1" latinLnBrk="0" hangingPunct="1">
              <a:buClr>
                <a:srgbClr val="FFFFFF"/>
              </a:buClr>
              <a:buSzPts val="1800"/>
              <a:buFont typeface="Arial"/>
              <a:defRPr sz="1800" kern="1200">
                <a:solidFill>
                  <a:srgbClr val="FFFFFF"/>
                </a:solidFill>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sym typeface="Calibri"/>
              </a:defRPr>
            </a:lvl9pPr>
          </a:lstStyle>
          <a:p>
            <a:r>
              <a:rPr lang="en-US" sz="1400" dirty="0">
                <a:solidFill>
                  <a:schemeClr val="tx2"/>
                </a:solidFill>
                <a:latin typeface="Arial "/>
                <a:ea typeface="+mj-ea"/>
                <a:cs typeface="+mj-cs"/>
              </a:rPr>
              <a:t>We want Palava to rank among the top 50 most livable cities in the world by 2025; this is ambitious, because at the moment, no Indian city is ranked in the top 100. We will have half a million people living in Palava in 2025, with 100,000 jobs in and around the city.</a:t>
            </a:r>
            <a:endParaRPr lang="en-JM" sz="1400" dirty="0">
              <a:solidFill>
                <a:schemeClr val="tx2"/>
              </a:solidFill>
              <a:latin typeface="Arial "/>
              <a:ea typeface="+mj-ea"/>
              <a:cs typeface="+mj-cs"/>
            </a:endParaRPr>
          </a:p>
        </p:txBody>
      </p:sp>
      <p:sp>
        <p:nvSpPr>
          <p:cNvPr id="31" name="Rectangle 30">
            <a:extLst>
              <a:ext uri="{FF2B5EF4-FFF2-40B4-BE49-F238E27FC236}">
                <a16:creationId xmlns:a16="http://schemas.microsoft.com/office/drawing/2014/main" id="{7BA00E6D-CAF0-6046-938B-77EDF331269D}"/>
              </a:ext>
            </a:extLst>
          </p:cNvPr>
          <p:cNvSpPr/>
          <p:nvPr/>
        </p:nvSpPr>
        <p:spPr>
          <a:xfrm>
            <a:off x="1189373" y="5716416"/>
            <a:ext cx="1664395" cy="338554"/>
          </a:xfrm>
          <a:prstGeom prst="rect">
            <a:avLst/>
          </a:prstGeom>
        </p:spPr>
        <p:txBody>
          <a:bodyPr wrap="square">
            <a:spAutoFit/>
          </a:bodyPr>
          <a:lstStyle/>
          <a:p>
            <a:r>
              <a:rPr lang="en-US" kern="1200" dirty="0">
                <a:solidFill>
                  <a:schemeClr val="tx2"/>
                </a:solidFill>
                <a:latin typeface="Arial "/>
                <a:ea typeface="+mj-ea"/>
                <a:cs typeface="+mj-cs"/>
              </a:rPr>
              <a:t>-</a:t>
            </a:r>
            <a:r>
              <a:rPr lang="en-US" sz="1600" kern="1200" dirty="0">
                <a:solidFill>
                  <a:schemeClr val="tx2"/>
                </a:solidFill>
                <a:latin typeface="Arial "/>
                <a:ea typeface="+mj-ea"/>
                <a:cs typeface="+mj-cs"/>
              </a:rPr>
              <a:t> </a:t>
            </a:r>
            <a:r>
              <a:rPr lang="en-US" kern="1200" dirty="0">
                <a:solidFill>
                  <a:schemeClr val="tx2"/>
                </a:solidFill>
                <a:latin typeface="Arial "/>
                <a:ea typeface="+mj-ea"/>
                <a:cs typeface="+mj-cs"/>
              </a:rPr>
              <a:t>Abhishek Lodha</a:t>
            </a:r>
            <a:endParaRPr lang="en-JM" kern="1200" dirty="0">
              <a:solidFill>
                <a:schemeClr val="tx2"/>
              </a:solidFill>
              <a:latin typeface="Arial "/>
              <a:ea typeface="+mj-ea"/>
              <a:cs typeface="+mj-cs"/>
            </a:endParaRPr>
          </a:p>
        </p:txBody>
      </p:sp>
    </p:spTree>
    <p:extLst>
      <p:ext uri="{BB962C8B-B14F-4D97-AF65-F5344CB8AC3E}">
        <p14:creationId xmlns:p14="http://schemas.microsoft.com/office/powerpoint/2010/main" val="147619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sz="2400" dirty="0"/>
              <a:t>Overview of Project Scope</a:t>
            </a:r>
            <a:endParaRPr lang="en-US" sz="2300" dirty="0"/>
          </a:p>
        </p:txBody>
      </p:sp>
      <p:grpSp>
        <p:nvGrpSpPr>
          <p:cNvPr id="32" name="Group 48">
            <a:extLst>
              <a:ext uri="{FF2B5EF4-FFF2-40B4-BE49-F238E27FC236}">
                <a16:creationId xmlns:a16="http://schemas.microsoft.com/office/drawing/2014/main" id="{2D355689-2D2E-4A58-A9E4-0DD1164DD517}"/>
              </a:ext>
            </a:extLst>
          </p:cNvPr>
          <p:cNvGrpSpPr>
            <a:grpSpLocks noChangeAspect="1"/>
          </p:cNvGrpSpPr>
          <p:nvPr/>
        </p:nvGrpSpPr>
        <p:grpSpPr bwMode="auto">
          <a:xfrm>
            <a:off x="3618766" y="1230157"/>
            <a:ext cx="4790843" cy="4928410"/>
            <a:chOff x="4291" y="1977"/>
            <a:chExt cx="1075" cy="1024"/>
          </a:xfrm>
        </p:grpSpPr>
        <p:sp>
          <p:nvSpPr>
            <p:cNvPr id="33" name="Oval 49">
              <a:extLst>
                <a:ext uri="{FF2B5EF4-FFF2-40B4-BE49-F238E27FC236}">
                  <a16:creationId xmlns:a16="http://schemas.microsoft.com/office/drawing/2014/main" id="{09EC4590-E984-4B75-AA46-693F997E867E}"/>
                </a:ext>
              </a:extLst>
            </p:cNvPr>
            <p:cNvSpPr>
              <a:spLocks noChangeArrowheads="1"/>
            </p:cNvSpPr>
            <p:nvPr/>
          </p:nvSpPr>
          <p:spPr bwMode="auto">
            <a:xfrm>
              <a:off x="4474" y="1977"/>
              <a:ext cx="708" cy="655"/>
            </a:xfrm>
            <a:prstGeom prst="ellipse">
              <a:avLst/>
            </a:prstGeom>
            <a:solidFill>
              <a:schemeClr val="accent1">
                <a:lumMod val="40000"/>
                <a:lumOff val="60000"/>
              </a:schemeClr>
            </a:solidFill>
            <a:ln w="12700">
              <a:no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4" name="Oval 50">
              <a:extLst>
                <a:ext uri="{FF2B5EF4-FFF2-40B4-BE49-F238E27FC236}">
                  <a16:creationId xmlns:a16="http://schemas.microsoft.com/office/drawing/2014/main" id="{516F6BB4-34EF-4704-A2BD-A4C100ABEA82}"/>
                </a:ext>
              </a:extLst>
            </p:cNvPr>
            <p:cNvSpPr>
              <a:spLocks noChangeArrowheads="1"/>
            </p:cNvSpPr>
            <p:nvPr/>
          </p:nvSpPr>
          <p:spPr bwMode="auto">
            <a:xfrm>
              <a:off x="4291" y="2342"/>
              <a:ext cx="708" cy="655"/>
            </a:xfrm>
            <a:prstGeom prst="ellipse">
              <a:avLst/>
            </a:prstGeom>
            <a:solidFill>
              <a:schemeClr val="accent1">
                <a:lumMod val="40000"/>
                <a:lumOff val="60000"/>
              </a:schemeClr>
            </a:solidFill>
            <a:ln w="12700">
              <a:solidFill>
                <a:schemeClr val="bg1"/>
              </a:solid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5" name="Oval 51">
              <a:extLst>
                <a:ext uri="{FF2B5EF4-FFF2-40B4-BE49-F238E27FC236}">
                  <a16:creationId xmlns:a16="http://schemas.microsoft.com/office/drawing/2014/main" id="{4747BFA4-3A41-4C31-BA76-EE6C48948D0C}"/>
                </a:ext>
              </a:extLst>
            </p:cNvPr>
            <p:cNvSpPr>
              <a:spLocks noChangeArrowheads="1"/>
            </p:cNvSpPr>
            <p:nvPr/>
          </p:nvSpPr>
          <p:spPr bwMode="auto">
            <a:xfrm>
              <a:off x="4658" y="2346"/>
              <a:ext cx="708" cy="655"/>
            </a:xfrm>
            <a:prstGeom prst="ellipse">
              <a:avLst/>
            </a:prstGeom>
            <a:solidFill>
              <a:schemeClr val="accent1">
                <a:lumMod val="40000"/>
                <a:lumOff val="60000"/>
              </a:schemeClr>
            </a:solidFill>
            <a:ln w="12700">
              <a:solidFill>
                <a:schemeClr val="bg1"/>
              </a:solidFill>
              <a:round/>
              <a:headEnd/>
              <a:tailEnd/>
            </a:ln>
          </p:spPr>
          <p:txBody>
            <a:bodyPr wrap="none" lIns="36000" tIns="36000" rIns="36000" bIns="36000" anchor="ctr"/>
            <a:lstStyle/>
            <a:p>
              <a:pPr algn="ctr">
                <a:defRPr/>
              </a:pPr>
              <a:endParaRPr lang="en-US" dirty="0">
                <a:solidFill>
                  <a:schemeClr val="accent1">
                    <a:lumMod val="60000"/>
                    <a:lumOff val="40000"/>
                  </a:schemeClr>
                </a:solidFill>
              </a:endParaRPr>
            </a:p>
          </p:txBody>
        </p:sp>
        <p:sp>
          <p:nvSpPr>
            <p:cNvPr id="36" name="Freeform 52">
              <a:extLst>
                <a:ext uri="{FF2B5EF4-FFF2-40B4-BE49-F238E27FC236}">
                  <a16:creationId xmlns:a16="http://schemas.microsoft.com/office/drawing/2014/main" id="{137DA44E-173A-4EAF-B12B-3D836FD1F961}"/>
                </a:ext>
              </a:extLst>
            </p:cNvPr>
            <p:cNvSpPr>
              <a:spLocks/>
            </p:cNvSpPr>
            <p:nvPr/>
          </p:nvSpPr>
          <p:spPr bwMode="auto">
            <a:xfrm>
              <a:off x="4662" y="2387"/>
              <a:ext cx="336" cy="256"/>
            </a:xfrm>
            <a:custGeom>
              <a:avLst/>
              <a:gdLst>
                <a:gd name="T0" fmla="*/ 234 w 310"/>
                <a:gd name="T1" fmla="*/ 0 h 256"/>
                <a:gd name="T2" fmla="*/ 221 w 310"/>
                <a:gd name="T3" fmla="*/ 6 h 256"/>
                <a:gd name="T4" fmla="*/ 208 w 310"/>
                <a:gd name="T5" fmla="*/ 12 h 256"/>
                <a:gd name="T6" fmla="*/ 192 w 310"/>
                <a:gd name="T7" fmla="*/ 20 h 256"/>
                <a:gd name="T8" fmla="*/ 178 w 310"/>
                <a:gd name="T9" fmla="*/ 27 h 256"/>
                <a:gd name="T10" fmla="*/ 164 w 310"/>
                <a:gd name="T11" fmla="*/ 35 h 256"/>
                <a:gd name="T12" fmla="*/ 153 w 310"/>
                <a:gd name="T13" fmla="*/ 43 h 256"/>
                <a:gd name="T14" fmla="*/ 138 w 310"/>
                <a:gd name="T15" fmla="*/ 51 h 256"/>
                <a:gd name="T16" fmla="*/ 126 w 310"/>
                <a:gd name="T17" fmla="*/ 59 h 256"/>
                <a:gd name="T18" fmla="*/ 109 w 310"/>
                <a:gd name="T19" fmla="*/ 71 h 256"/>
                <a:gd name="T20" fmla="*/ 96 w 310"/>
                <a:gd name="T21" fmla="*/ 81 h 256"/>
                <a:gd name="T22" fmla="*/ 86 w 310"/>
                <a:gd name="T23" fmla="*/ 91 h 256"/>
                <a:gd name="T24" fmla="*/ 72 w 310"/>
                <a:gd name="T25" fmla="*/ 104 h 256"/>
                <a:gd name="T26" fmla="*/ 60 w 310"/>
                <a:gd name="T27" fmla="*/ 115 h 256"/>
                <a:gd name="T28" fmla="*/ 51 w 310"/>
                <a:gd name="T29" fmla="*/ 126 h 256"/>
                <a:gd name="T30" fmla="*/ 40 w 310"/>
                <a:gd name="T31" fmla="*/ 138 h 256"/>
                <a:gd name="T32" fmla="*/ 31 w 310"/>
                <a:gd name="T33" fmla="*/ 150 h 256"/>
                <a:gd name="T34" fmla="*/ 20 w 310"/>
                <a:gd name="T35" fmla="*/ 165 h 256"/>
                <a:gd name="T36" fmla="*/ 14 w 310"/>
                <a:gd name="T37" fmla="*/ 180 h 256"/>
                <a:gd name="T38" fmla="*/ 5 w 310"/>
                <a:gd name="T39" fmla="*/ 194 h 256"/>
                <a:gd name="T40" fmla="*/ 3 w 310"/>
                <a:gd name="T41" fmla="*/ 206 h 256"/>
                <a:gd name="T42" fmla="*/ 0 w 310"/>
                <a:gd name="T43" fmla="*/ 215 h 256"/>
                <a:gd name="T44" fmla="*/ 16 w 310"/>
                <a:gd name="T45" fmla="*/ 223 h 256"/>
                <a:gd name="T46" fmla="*/ 36 w 310"/>
                <a:gd name="T47" fmla="*/ 228 h 256"/>
                <a:gd name="T48" fmla="*/ 60 w 310"/>
                <a:gd name="T49" fmla="*/ 234 h 256"/>
                <a:gd name="T50" fmla="*/ 85 w 310"/>
                <a:gd name="T51" fmla="*/ 239 h 256"/>
                <a:gd name="T52" fmla="*/ 113 w 310"/>
                <a:gd name="T53" fmla="*/ 245 h 256"/>
                <a:gd name="T54" fmla="*/ 141 w 310"/>
                <a:gd name="T55" fmla="*/ 249 h 256"/>
                <a:gd name="T56" fmla="*/ 164 w 310"/>
                <a:gd name="T57" fmla="*/ 251 h 256"/>
                <a:gd name="T58" fmla="*/ 185 w 310"/>
                <a:gd name="T59" fmla="*/ 254 h 256"/>
                <a:gd name="T60" fmla="*/ 210 w 310"/>
                <a:gd name="T61" fmla="*/ 254 h 256"/>
                <a:gd name="T62" fmla="*/ 230 w 310"/>
                <a:gd name="T63" fmla="*/ 255 h 256"/>
                <a:gd name="T64" fmla="*/ 257 w 310"/>
                <a:gd name="T65" fmla="*/ 254 h 256"/>
                <a:gd name="T66" fmla="*/ 284 w 310"/>
                <a:gd name="T67" fmla="*/ 252 h 256"/>
                <a:gd name="T68" fmla="*/ 316 w 310"/>
                <a:gd name="T69" fmla="*/ 249 h 256"/>
                <a:gd name="T70" fmla="*/ 340 w 310"/>
                <a:gd name="T71" fmla="*/ 246 h 256"/>
                <a:gd name="T72" fmla="*/ 362 w 310"/>
                <a:gd name="T73" fmla="*/ 243 h 256"/>
                <a:gd name="T74" fmla="*/ 386 w 310"/>
                <a:gd name="T75" fmla="*/ 238 h 256"/>
                <a:gd name="T76" fmla="*/ 403 w 310"/>
                <a:gd name="T77" fmla="*/ 233 h 256"/>
                <a:gd name="T78" fmla="*/ 418 w 310"/>
                <a:gd name="T79" fmla="*/ 229 h 256"/>
                <a:gd name="T80" fmla="*/ 435 w 310"/>
                <a:gd name="T81" fmla="*/ 225 h 256"/>
                <a:gd name="T82" fmla="*/ 453 w 310"/>
                <a:gd name="T83" fmla="*/ 218 h 256"/>
                <a:gd name="T84" fmla="*/ 462 w 310"/>
                <a:gd name="T85" fmla="*/ 215 h 256"/>
                <a:gd name="T86" fmla="*/ 460 w 310"/>
                <a:gd name="T87" fmla="*/ 202 h 256"/>
                <a:gd name="T88" fmla="*/ 453 w 310"/>
                <a:gd name="T89" fmla="*/ 190 h 256"/>
                <a:gd name="T90" fmla="*/ 449 w 310"/>
                <a:gd name="T91" fmla="*/ 178 h 256"/>
                <a:gd name="T92" fmla="*/ 439 w 310"/>
                <a:gd name="T93" fmla="*/ 161 h 256"/>
                <a:gd name="T94" fmla="*/ 426 w 310"/>
                <a:gd name="T95" fmla="*/ 143 h 256"/>
                <a:gd name="T96" fmla="*/ 410 w 310"/>
                <a:gd name="T97" fmla="*/ 125 h 256"/>
                <a:gd name="T98" fmla="*/ 398 w 310"/>
                <a:gd name="T99" fmla="*/ 112 h 256"/>
                <a:gd name="T100" fmla="*/ 386 w 310"/>
                <a:gd name="T101" fmla="*/ 97 h 256"/>
                <a:gd name="T102" fmla="*/ 375 w 310"/>
                <a:gd name="T103" fmla="*/ 86 h 256"/>
                <a:gd name="T104" fmla="*/ 359 w 310"/>
                <a:gd name="T105" fmla="*/ 72 h 256"/>
                <a:gd name="T106" fmla="*/ 345 w 310"/>
                <a:gd name="T107" fmla="*/ 61 h 256"/>
                <a:gd name="T108" fmla="*/ 328 w 310"/>
                <a:gd name="T109" fmla="*/ 51 h 256"/>
                <a:gd name="T110" fmla="*/ 309 w 310"/>
                <a:gd name="T111" fmla="*/ 39 h 256"/>
                <a:gd name="T112" fmla="*/ 295 w 310"/>
                <a:gd name="T113" fmla="*/ 30 h 256"/>
                <a:gd name="T114" fmla="*/ 279 w 310"/>
                <a:gd name="T115" fmla="*/ 21 h 256"/>
                <a:gd name="T116" fmla="*/ 256 w 310"/>
                <a:gd name="T117" fmla="*/ 10 h 256"/>
                <a:gd name="T118" fmla="*/ 234 w 310"/>
                <a:gd name="T119" fmla="*/ 0 h 2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256"/>
                <a:gd name="T182" fmla="*/ 310 w 310"/>
                <a:gd name="T183" fmla="*/ 256 h 2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256">
                  <a:moveTo>
                    <a:pt x="157" y="0"/>
                  </a:moveTo>
                  <a:lnTo>
                    <a:pt x="148" y="6"/>
                  </a:lnTo>
                  <a:lnTo>
                    <a:pt x="138" y="12"/>
                  </a:lnTo>
                  <a:lnTo>
                    <a:pt x="127" y="20"/>
                  </a:lnTo>
                  <a:lnTo>
                    <a:pt x="118" y="27"/>
                  </a:lnTo>
                  <a:lnTo>
                    <a:pt x="109" y="35"/>
                  </a:lnTo>
                  <a:lnTo>
                    <a:pt x="102" y="43"/>
                  </a:lnTo>
                  <a:lnTo>
                    <a:pt x="92" y="51"/>
                  </a:lnTo>
                  <a:lnTo>
                    <a:pt x="84" y="59"/>
                  </a:lnTo>
                  <a:lnTo>
                    <a:pt x="73" y="71"/>
                  </a:lnTo>
                  <a:lnTo>
                    <a:pt x="65" y="81"/>
                  </a:lnTo>
                  <a:lnTo>
                    <a:pt x="57" y="91"/>
                  </a:lnTo>
                  <a:lnTo>
                    <a:pt x="48" y="104"/>
                  </a:lnTo>
                  <a:lnTo>
                    <a:pt x="40" y="115"/>
                  </a:lnTo>
                  <a:lnTo>
                    <a:pt x="34" y="126"/>
                  </a:lnTo>
                  <a:lnTo>
                    <a:pt x="27" y="138"/>
                  </a:lnTo>
                  <a:lnTo>
                    <a:pt x="21" y="150"/>
                  </a:lnTo>
                  <a:lnTo>
                    <a:pt x="14" y="165"/>
                  </a:lnTo>
                  <a:lnTo>
                    <a:pt x="9" y="180"/>
                  </a:lnTo>
                  <a:lnTo>
                    <a:pt x="5" y="194"/>
                  </a:lnTo>
                  <a:lnTo>
                    <a:pt x="3" y="206"/>
                  </a:lnTo>
                  <a:lnTo>
                    <a:pt x="0" y="215"/>
                  </a:lnTo>
                  <a:lnTo>
                    <a:pt x="11" y="223"/>
                  </a:lnTo>
                  <a:lnTo>
                    <a:pt x="24" y="228"/>
                  </a:lnTo>
                  <a:lnTo>
                    <a:pt x="40" y="234"/>
                  </a:lnTo>
                  <a:lnTo>
                    <a:pt x="56" y="239"/>
                  </a:lnTo>
                  <a:lnTo>
                    <a:pt x="76" y="245"/>
                  </a:lnTo>
                  <a:lnTo>
                    <a:pt x="94" y="249"/>
                  </a:lnTo>
                  <a:lnTo>
                    <a:pt x="109" y="251"/>
                  </a:lnTo>
                  <a:lnTo>
                    <a:pt x="125" y="254"/>
                  </a:lnTo>
                  <a:lnTo>
                    <a:pt x="140" y="254"/>
                  </a:lnTo>
                  <a:lnTo>
                    <a:pt x="154" y="255"/>
                  </a:lnTo>
                  <a:lnTo>
                    <a:pt x="172" y="254"/>
                  </a:lnTo>
                  <a:lnTo>
                    <a:pt x="190" y="252"/>
                  </a:lnTo>
                  <a:lnTo>
                    <a:pt x="211" y="249"/>
                  </a:lnTo>
                  <a:lnTo>
                    <a:pt x="228" y="246"/>
                  </a:lnTo>
                  <a:lnTo>
                    <a:pt x="242" y="243"/>
                  </a:lnTo>
                  <a:lnTo>
                    <a:pt x="258" y="238"/>
                  </a:lnTo>
                  <a:lnTo>
                    <a:pt x="269" y="233"/>
                  </a:lnTo>
                  <a:lnTo>
                    <a:pt x="280" y="229"/>
                  </a:lnTo>
                  <a:lnTo>
                    <a:pt x="291" y="225"/>
                  </a:lnTo>
                  <a:lnTo>
                    <a:pt x="303" y="218"/>
                  </a:lnTo>
                  <a:lnTo>
                    <a:pt x="309" y="215"/>
                  </a:lnTo>
                  <a:lnTo>
                    <a:pt x="307" y="202"/>
                  </a:lnTo>
                  <a:lnTo>
                    <a:pt x="303" y="190"/>
                  </a:lnTo>
                  <a:lnTo>
                    <a:pt x="300" y="178"/>
                  </a:lnTo>
                  <a:lnTo>
                    <a:pt x="293" y="161"/>
                  </a:lnTo>
                  <a:lnTo>
                    <a:pt x="285" y="143"/>
                  </a:lnTo>
                  <a:lnTo>
                    <a:pt x="274" y="125"/>
                  </a:lnTo>
                  <a:lnTo>
                    <a:pt x="267" y="112"/>
                  </a:lnTo>
                  <a:lnTo>
                    <a:pt x="258" y="97"/>
                  </a:lnTo>
                  <a:lnTo>
                    <a:pt x="250" y="86"/>
                  </a:lnTo>
                  <a:lnTo>
                    <a:pt x="239" y="72"/>
                  </a:lnTo>
                  <a:lnTo>
                    <a:pt x="230" y="61"/>
                  </a:lnTo>
                  <a:lnTo>
                    <a:pt x="220" y="51"/>
                  </a:lnTo>
                  <a:lnTo>
                    <a:pt x="207" y="39"/>
                  </a:lnTo>
                  <a:lnTo>
                    <a:pt x="197" y="30"/>
                  </a:lnTo>
                  <a:lnTo>
                    <a:pt x="186" y="21"/>
                  </a:lnTo>
                  <a:lnTo>
                    <a:pt x="171" y="10"/>
                  </a:lnTo>
                  <a:lnTo>
                    <a:pt x="157" y="0"/>
                  </a:lnTo>
                </a:path>
              </a:pathLst>
            </a:custGeom>
            <a:solidFill>
              <a:schemeClr val="bg1"/>
            </a:solidFill>
            <a:ln w="12700" cap="rnd">
              <a:solidFill>
                <a:schemeClr val="bg1"/>
              </a:solidFill>
              <a:round/>
              <a:headEnd/>
              <a:tailEnd/>
            </a:ln>
          </p:spPr>
          <p:txBody>
            <a:bodyPr lIns="36000" tIns="36000" rIns="36000" bIns="36000"/>
            <a:lstStyle/>
            <a:p>
              <a:endParaRPr lang="en-US" dirty="0"/>
            </a:p>
          </p:txBody>
        </p:sp>
        <p:sp>
          <p:nvSpPr>
            <p:cNvPr id="37" name="Freeform 53">
              <a:extLst>
                <a:ext uri="{FF2B5EF4-FFF2-40B4-BE49-F238E27FC236}">
                  <a16:creationId xmlns:a16="http://schemas.microsoft.com/office/drawing/2014/main" id="{79B9D3EF-420A-4458-A05C-0821AE33BC9C}"/>
                </a:ext>
              </a:extLst>
            </p:cNvPr>
            <p:cNvSpPr>
              <a:spLocks/>
            </p:cNvSpPr>
            <p:nvPr/>
          </p:nvSpPr>
          <p:spPr bwMode="auto">
            <a:xfrm>
              <a:off x="4478" y="2339"/>
              <a:ext cx="357" cy="264"/>
            </a:xfrm>
            <a:custGeom>
              <a:avLst/>
              <a:gdLst>
                <a:gd name="T0" fmla="*/ 13 w 329"/>
                <a:gd name="T1" fmla="*/ 34 h 264"/>
                <a:gd name="T2" fmla="*/ 52 w 329"/>
                <a:gd name="T3" fmla="*/ 22 h 264"/>
                <a:gd name="T4" fmla="*/ 87 w 329"/>
                <a:gd name="T5" fmla="*/ 14 h 264"/>
                <a:gd name="T6" fmla="*/ 130 w 329"/>
                <a:gd name="T7" fmla="*/ 6 h 264"/>
                <a:gd name="T8" fmla="*/ 171 w 329"/>
                <a:gd name="T9" fmla="*/ 2 h 264"/>
                <a:gd name="T10" fmla="*/ 211 w 329"/>
                <a:gd name="T11" fmla="*/ 0 h 264"/>
                <a:gd name="T12" fmla="*/ 252 w 329"/>
                <a:gd name="T13" fmla="*/ 0 h 264"/>
                <a:gd name="T14" fmla="*/ 301 w 329"/>
                <a:gd name="T15" fmla="*/ 3 h 264"/>
                <a:gd name="T16" fmla="*/ 340 w 329"/>
                <a:gd name="T17" fmla="*/ 7 h 264"/>
                <a:gd name="T18" fmla="*/ 378 w 329"/>
                <a:gd name="T19" fmla="*/ 14 h 264"/>
                <a:gd name="T20" fmla="*/ 419 w 329"/>
                <a:gd name="T21" fmla="*/ 24 h 264"/>
                <a:gd name="T22" fmla="*/ 459 w 329"/>
                <a:gd name="T23" fmla="*/ 36 h 264"/>
                <a:gd name="T24" fmla="*/ 494 w 329"/>
                <a:gd name="T25" fmla="*/ 47 h 264"/>
                <a:gd name="T26" fmla="*/ 467 w 329"/>
                <a:gd name="T27" fmla="*/ 58 h 264"/>
                <a:gd name="T28" fmla="*/ 441 w 329"/>
                <a:gd name="T29" fmla="*/ 70 h 264"/>
                <a:gd name="T30" fmla="*/ 419 w 329"/>
                <a:gd name="T31" fmla="*/ 83 h 264"/>
                <a:gd name="T32" fmla="*/ 395 w 329"/>
                <a:gd name="T33" fmla="*/ 98 h 264"/>
                <a:gd name="T34" fmla="*/ 371 w 329"/>
                <a:gd name="T35" fmla="*/ 116 h 264"/>
                <a:gd name="T36" fmla="*/ 352 w 329"/>
                <a:gd name="T37" fmla="*/ 129 h 264"/>
                <a:gd name="T38" fmla="*/ 330 w 329"/>
                <a:gd name="T39" fmla="*/ 149 h 264"/>
                <a:gd name="T40" fmla="*/ 305 w 329"/>
                <a:gd name="T41" fmla="*/ 174 h 264"/>
                <a:gd name="T42" fmla="*/ 288 w 329"/>
                <a:gd name="T43" fmla="*/ 195 h 264"/>
                <a:gd name="T44" fmla="*/ 271 w 329"/>
                <a:gd name="T45" fmla="*/ 225 h 264"/>
                <a:gd name="T46" fmla="*/ 262 w 329"/>
                <a:gd name="T47" fmla="*/ 245 h 264"/>
                <a:gd name="T48" fmla="*/ 255 w 329"/>
                <a:gd name="T49" fmla="*/ 263 h 264"/>
                <a:gd name="T50" fmla="*/ 226 w 329"/>
                <a:gd name="T51" fmla="*/ 252 h 264"/>
                <a:gd name="T52" fmla="*/ 196 w 329"/>
                <a:gd name="T53" fmla="*/ 239 h 264"/>
                <a:gd name="T54" fmla="*/ 163 w 329"/>
                <a:gd name="T55" fmla="*/ 222 h 264"/>
                <a:gd name="T56" fmla="*/ 125 w 329"/>
                <a:gd name="T57" fmla="*/ 200 h 264"/>
                <a:gd name="T58" fmla="*/ 100 w 329"/>
                <a:gd name="T59" fmla="*/ 180 h 264"/>
                <a:gd name="T60" fmla="*/ 74 w 329"/>
                <a:gd name="T61" fmla="*/ 157 h 264"/>
                <a:gd name="T62" fmla="*/ 51 w 329"/>
                <a:gd name="T63" fmla="*/ 132 h 264"/>
                <a:gd name="T64" fmla="*/ 30 w 329"/>
                <a:gd name="T65" fmla="*/ 104 h 264"/>
                <a:gd name="T66" fmla="*/ 15 w 329"/>
                <a:gd name="T67" fmla="*/ 78 h 264"/>
                <a:gd name="T68" fmla="*/ 4 w 329"/>
                <a:gd name="T69" fmla="*/ 56 h 264"/>
                <a:gd name="T70" fmla="*/ 0 w 329"/>
                <a:gd name="T71" fmla="*/ 37 h 2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9"/>
                <a:gd name="T109" fmla="*/ 0 h 264"/>
                <a:gd name="T110" fmla="*/ 329 w 329"/>
                <a:gd name="T111" fmla="*/ 264 h 2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9" h="264">
                  <a:moveTo>
                    <a:pt x="1" y="38"/>
                  </a:moveTo>
                  <a:lnTo>
                    <a:pt x="8" y="34"/>
                  </a:lnTo>
                  <a:lnTo>
                    <a:pt x="21" y="27"/>
                  </a:lnTo>
                  <a:lnTo>
                    <a:pt x="35" y="22"/>
                  </a:lnTo>
                  <a:lnTo>
                    <a:pt x="45" y="18"/>
                  </a:lnTo>
                  <a:lnTo>
                    <a:pt x="58" y="14"/>
                  </a:lnTo>
                  <a:lnTo>
                    <a:pt x="74" y="10"/>
                  </a:lnTo>
                  <a:lnTo>
                    <a:pt x="87" y="6"/>
                  </a:lnTo>
                  <a:lnTo>
                    <a:pt x="101" y="4"/>
                  </a:lnTo>
                  <a:lnTo>
                    <a:pt x="114" y="2"/>
                  </a:lnTo>
                  <a:lnTo>
                    <a:pt x="127" y="1"/>
                  </a:lnTo>
                  <a:lnTo>
                    <a:pt x="140" y="0"/>
                  </a:lnTo>
                  <a:lnTo>
                    <a:pt x="154" y="0"/>
                  </a:lnTo>
                  <a:lnTo>
                    <a:pt x="168" y="0"/>
                  </a:lnTo>
                  <a:lnTo>
                    <a:pt x="183" y="1"/>
                  </a:lnTo>
                  <a:lnTo>
                    <a:pt x="200" y="3"/>
                  </a:lnTo>
                  <a:lnTo>
                    <a:pt x="212" y="5"/>
                  </a:lnTo>
                  <a:lnTo>
                    <a:pt x="225" y="7"/>
                  </a:lnTo>
                  <a:lnTo>
                    <a:pt x="239" y="11"/>
                  </a:lnTo>
                  <a:lnTo>
                    <a:pt x="252" y="14"/>
                  </a:lnTo>
                  <a:lnTo>
                    <a:pt x="265" y="19"/>
                  </a:lnTo>
                  <a:lnTo>
                    <a:pt x="278" y="24"/>
                  </a:lnTo>
                  <a:lnTo>
                    <a:pt x="291" y="29"/>
                  </a:lnTo>
                  <a:lnTo>
                    <a:pt x="305" y="36"/>
                  </a:lnTo>
                  <a:lnTo>
                    <a:pt x="316" y="41"/>
                  </a:lnTo>
                  <a:lnTo>
                    <a:pt x="328" y="47"/>
                  </a:lnTo>
                  <a:lnTo>
                    <a:pt x="319" y="52"/>
                  </a:lnTo>
                  <a:lnTo>
                    <a:pt x="310" y="58"/>
                  </a:lnTo>
                  <a:lnTo>
                    <a:pt x="302" y="65"/>
                  </a:lnTo>
                  <a:lnTo>
                    <a:pt x="293" y="70"/>
                  </a:lnTo>
                  <a:lnTo>
                    <a:pt x="288" y="75"/>
                  </a:lnTo>
                  <a:lnTo>
                    <a:pt x="278" y="83"/>
                  </a:lnTo>
                  <a:lnTo>
                    <a:pt x="271" y="91"/>
                  </a:lnTo>
                  <a:lnTo>
                    <a:pt x="263" y="98"/>
                  </a:lnTo>
                  <a:lnTo>
                    <a:pt x="255" y="106"/>
                  </a:lnTo>
                  <a:lnTo>
                    <a:pt x="246" y="116"/>
                  </a:lnTo>
                  <a:lnTo>
                    <a:pt x="239" y="123"/>
                  </a:lnTo>
                  <a:lnTo>
                    <a:pt x="234" y="129"/>
                  </a:lnTo>
                  <a:lnTo>
                    <a:pt x="226" y="139"/>
                  </a:lnTo>
                  <a:lnTo>
                    <a:pt x="219" y="149"/>
                  </a:lnTo>
                  <a:lnTo>
                    <a:pt x="211" y="160"/>
                  </a:lnTo>
                  <a:lnTo>
                    <a:pt x="203" y="174"/>
                  </a:lnTo>
                  <a:lnTo>
                    <a:pt x="198" y="184"/>
                  </a:lnTo>
                  <a:lnTo>
                    <a:pt x="191" y="195"/>
                  </a:lnTo>
                  <a:lnTo>
                    <a:pt x="186" y="209"/>
                  </a:lnTo>
                  <a:lnTo>
                    <a:pt x="180" y="225"/>
                  </a:lnTo>
                  <a:lnTo>
                    <a:pt x="177" y="236"/>
                  </a:lnTo>
                  <a:lnTo>
                    <a:pt x="174" y="245"/>
                  </a:lnTo>
                  <a:lnTo>
                    <a:pt x="171" y="255"/>
                  </a:lnTo>
                  <a:lnTo>
                    <a:pt x="170" y="263"/>
                  </a:lnTo>
                  <a:lnTo>
                    <a:pt x="161" y="259"/>
                  </a:lnTo>
                  <a:lnTo>
                    <a:pt x="150" y="252"/>
                  </a:lnTo>
                  <a:lnTo>
                    <a:pt x="141" y="246"/>
                  </a:lnTo>
                  <a:lnTo>
                    <a:pt x="131" y="239"/>
                  </a:lnTo>
                  <a:lnTo>
                    <a:pt x="122" y="233"/>
                  </a:lnTo>
                  <a:lnTo>
                    <a:pt x="108" y="222"/>
                  </a:lnTo>
                  <a:lnTo>
                    <a:pt x="94" y="209"/>
                  </a:lnTo>
                  <a:lnTo>
                    <a:pt x="83" y="200"/>
                  </a:lnTo>
                  <a:lnTo>
                    <a:pt x="75" y="190"/>
                  </a:lnTo>
                  <a:lnTo>
                    <a:pt x="66" y="180"/>
                  </a:lnTo>
                  <a:lnTo>
                    <a:pt x="57" y="168"/>
                  </a:lnTo>
                  <a:lnTo>
                    <a:pt x="49" y="157"/>
                  </a:lnTo>
                  <a:lnTo>
                    <a:pt x="42" y="145"/>
                  </a:lnTo>
                  <a:lnTo>
                    <a:pt x="34" y="132"/>
                  </a:lnTo>
                  <a:lnTo>
                    <a:pt x="27" y="119"/>
                  </a:lnTo>
                  <a:lnTo>
                    <a:pt x="20" y="104"/>
                  </a:lnTo>
                  <a:lnTo>
                    <a:pt x="14" y="92"/>
                  </a:lnTo>
                  <a:lnTo>
                    <a:pt x="10" y="78"/>
                  </a:lnTo>
                  <a:lnTo>
                    <a:pt x="6" y="66"/>
                  </a:lnTo>
                  <a:lnTo>
                    <a:pt x="4" y="56"/>
                  </a:lnTo>
                  <a:lnTo>
                    <a:pt x="1" y="47"/>
                  </a:lnTo>
                  <a:lnTo>
                    <a:pt x="0" y="37"/>
                  </a:lnTo>
                  <a:lnTo>
                    <a:pt x="1" y="38"/>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sp>
          <p:nvSpPr>
            <p:cNvPr id="39" name="Freeform 54">
              <a:extLst>
                <a:ext uri="{FF2B5EF4-FFF2-40B4-BE49-F238E27FC236}">
                  <a16:creationId xmlns:a16="http://schemas.microsoft.com/office/drawing/2014/main" id="{3ED4C254-2557-4224-B9D3-A99D9182B060}"/>
                </a:ext>
              </a:extLst>
            </p:cNvPr>
            <p:cNvSpPr>
              <a:spLocks/>
            </p:cNvSpPr>
            <p:nvPr/>
          </p:nvSpPr>
          <p:spPr bwMode="auto">
            <a:xfrm>
              <a:off x="4831" y="2339"/>
              <a:ext cx="348" cy="265"/>
            </a:xfrm>
            <a:custGeom>
              <a:avLst/>
              <a:gdLst>
                <a:gd name="T0" fmla="*/ 479 w 321"/>
                <a:gd name="T1" fmla="*/ 41 h 265"/>
                <a:gd name="T2" fmla="*/ 448 w 321"/>
                <a:gd name="T3" fmla="*/ 28 h 265"/>
                <a:gd name="T4" fmla="*/ 409 w 321"/>
                <a:gd name="T5" fmla="*/ 18 h 265"/>
                <a:gd name="T6" fmla="*/ 370 w 321"/>
                <a:gd name="T7" fmla="*/ 10 h 265"/>
                <a:gd name="T8" fmla="*/ 331 w 321"/>
                <a:gd name="T9" fmla="*/ 5 h 265"/>
                <a:gd name="T10" fmla="*/ 293 w 321"/>
                <a:gd name="T11" fmla="*/ 2 h 265"/>
                <a:gd name="T12" fmla="*/ 252 w 321"/>
                <a:gd name="T13" fmla="*/ 0 h 265"/>
                <a:gd name="T14" fmla="*/ 209 w 321"/>
                <a:gd name="T15" fmla="*/ 2 h 265"/>
                <a:gd name="T16" fmla="*/ 164 w 321"/>
                <a:gd name="T17" fmla="*/ 5 h 265"/>
                <a:gd name="T18" fmla="*/ 125 w 321"/>
                <a:gd name="T19" fmla="*/ 12 h 265"/>
                <a:gd name="T20" fmla="*/ 85 w 321"/>
                <a:gd name="T21" fmla="*/ 20 h 265"/>
                <a:gd name="T22" fmla="*/ 40 w 321"/>
                <a:gd name="T23" fmla="*/ 32 h 265"/>
                <a:gd name="T24" fmla="*/ 5 w 321"/>
                <a:gd name="T25" fmla="*/ 43 h 265"/>
                <a:gd name="T26" fmla="*/ 12 w 321"/>
                <a:gd name="T27" fmla="*/ 53 h 265"/>
                <a:gd name="T28" fmla="*/ 30 w 321"/>
                <a:gd name="T29" fmla="*/ 62 h 265"/>
                <a:gd name="T30" fmla="*/ 48 w 321"/>
                <a:gd name="T31" fmla="*/ 72 h 265"/>
                <a:gd name="T32" fmla="*/ 75 w 321"/>
                <a:gd name="T33" fmla="*/ 88 h 265"/>
                <a:gd name="T34" fmla="*/ 102 w 321"/>
                <a:gd name="T35" fmla="*/ 104 h 265"/>
                <a:gd name="T36" fmla="*/ 125 w 321"/>
                <a:gd name="T37" fmla="*/ 120 h 265"/>
                <a:gd name="T38" fmla="*/ 144 w 321"/>
                <a:gd name="T39" fmla="*/ 137 h 265"/>
                <a:gd name="T40" fmla="*/ 166 w 321"/>
                <a:gd name="T41" fmla="*/ 160 h 265"/>
                <a:gd name="T42" fmla="*/ 184 w 321"/>
                <a:gd name="T43" fmla="*/ 184 h 265"/>
                <a:gd name="T44" fmla="*/ 207 w 321"/>
                <a:gd name="T45" fmla="*/ 209 h 265"/>
                <a:gd name="T46" fmla="*/ 218 w 321"/>
                <a:gd name="T47" fmla="*/ 235 h 265"/>
                <a:gd name="T48" fmla="*/ 227 w 321"/>
                <a:gd name="T49" fmla="*/ 258 h 265"/>
                <a:gd name="T50" fmla="*/ 243 w 321"/>
                <a:gd name="T51" fmla="*/ 259 h 265"/>
                <a:gd name="T52" fmla="*/ 273 w 321"/>
                <a:gd name="T53" fmla="*/ 247 h 265"/>
                <a:gd name="T54" fmla="*/ 301 w 321"/>
                <a:gd name="T55" fmla="*/ 233 h 265"/>
                <a:gd name="T56" fmla="*/ 344 w 321"/>
                <a:gd name="T57" fmla="*/ 209 h 265"/>
                <a:gd name="T58" fmla="*/ 370 w 321"/>
                <a:gd name="T59" fmla="*/ 191 h 265"/>
                <a:gd name="T60" fmla="*/ 396 w 321"/>
                <a:gd name="T61" fmla="*/ 168 h 265"/>
                <a:gd name="T62" fmla="*/ 421 w 321"/>
                <a:gd name="T63" fmla="*/ 145 h 265"/>
                <a:gd name="T64" fmla="*/ 442 w 321"/>
                <a:gd name="T65" fmla="*/ 119 h 265"/>
                <a:gd name="T66" fmla="*/ 460 w 321"/>
                <a:gd name="T67" fmla="*/ 93 h 265"/>
                <a:gd name="T68" fmla="*/ 474 w 321"/>
                <a:gd name="T69" fmla="*/ 64 h 265"/>
                <a:gd name="T70" fmla="*/ 479 w 321"/>
                <a:gd name="T71" fmla="*/ 46 h 2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1"/>
                <a:gd name="T109" fmla="*/ 0 h 265"/>
                <a:gd name="T110" fmla="*/ 321 w 321"/>
                <a:gd name="T111" fmla="*/ 265 h 2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1" h="265">
                  <a:moveTo>
                    <a:pt x="320" y="46"/>
                  </a:moveTo>
                  <a:lnTo>
                    <a:pt x="320" y="41"/>
                  </a:lnTo>
                  <a:lnTo>
                    <a:pt x="310" y="35"/>
                  </a:lnTo>
                  <a:lnTo>
                    <a:pt x="299" y="28"/>
                  </a:lnTo>
                  <a:lnTo>
                    <a:pt x="287" y="22"/>
                  </a:lnTo>
                  <a:lnTo>
                    <a:pt x="273" y="18"/>
                  </a:lnTo>
                  <a:lnTo>
                    <a:pt x="260" y="14"/>
                  </a:lnTo>
                  <a:lnTo>
                    <a:pt x="247" y="10"/>
                  </a:lnTo>
                  <a:lnTo>
                    <a:pt x="232" y="6"/>
                  </a:lnTo>
                  <a:lnTo>
                    <a:pt x="220" y="5"/>
                  </a:lnTo>
                  <a:lnTo>
                    <a:pt x="207" y="3"/>
                  </a:lnTo>
                  <a:lnTo>
                    <a:pt x="196" y="2"/>
                  </a:lnTo>
                  <a:lnTo>
                    <a:pt x="183" y="1"/>
                  </a:lnTo>
                  <a:lnTo>
                    <a:pt x="168" y="0"/>
                  </a:lnTo>
                  <a:lnTo>
                    <a:pt x="153" y="1"/>
                  </a:lnTo>
                  <a:lnTo>
                    <a:pt x="139" y="2"/>
                  </a:lnTo>
                  <a:lnTo>
                    <a:pt x="125" y="3"/>
                  </a:lnTo>
                  <a:lnTo>
                    <a:pt x="109" y="5"/>
                  </a:lnTo>
                  <a:lnTo>
                    <a:pt x="96" y="8"/>
                  </a:lnTo>
                  <a:lnTo>
                    <a:pt x="83" y="12"/>
                  </a:lnTo>
                  <a:lnTo>
                    <a:pt x="70" y="15"/>
                  </a:lnTo>
                  <a:lnTo>
                    <a:pt x="56" y="20"/>
                  </a:lnTo>
                  <a:lnTo>
                    <a:pt x="41" y="25"/>
                  </a:lnTo>
                  <a:lnTo>
                    <a:pt x="27" y="32"/>
                  </a:lnTo>
                  <a:lnTo>
                    <a:pt x="17" y="37"/>
                  </a:lnTo>
                  <a:lnTo>
                    <a:pt x="5" y="43"/>
                  </a:lnTo>
                  <a:lnTo>
                    <a:pt x="0" y="48"/>
                  </a:lnTo>
                  <a:lnTo>
                    <a:pt x="7" y="53"/>
                  </a:lnTo>
                  <a:lnTo>
                    <a:pt x="14" y="58"/>
                  </a:lnTo>
                  <a:lnTo>
                    <a:pt x="20" y="62"/>
                  </a:lnTo>
                  <a:lnTo>
                    <a:pt x="27" y="67"/>
                  </a:lnTo>
                  <a:lnTo>
                    <a:pt x="32" y="72"/>
                  </a:lnTo>
                  <a:lnTo>
                    <a:pt x="43" y="81"/>
                  </a:lnTo>
                  <a:lnTo>
                    <a:pt x="50" y="88"/>
                  </a:lnTo>
                  <a:lnTo>
                    <a:pt x="59" y="95"/>
                  </a:lnTo>
                  <a:lnTo>
                    <a:pt x="68" y="104"/>
                  </a:lnTo>
                  <a:lnTo>
                    <a:pt x="76" y="111"/>
                  </a:lnTo>
                  <a:lnTo>
                    <a:pt x="83" y="120"/>
                  </a:lnTo>
                  <a:lnTo>
                    <a:pt x="90" y="129"/>
                  </a:lnTo>
                  <a:lnTo>
                    <a:pt x="96" y="137"/>
                  </a:lnTo>
                  <a:lnTo>
                    <a:pt x="103" y="148"/>
                  </a:lnTo>
                  <a:lnTo>
                    <a:pt x="111" y="160"/>
                  </a:lnTo>
                  <a:lnTo>
                    <a:pt x="119" y="174"/>
                  </a:lnTo>
                  <a:lnTo>
                    <a:pt x="124" y="184"/>
                  </a:lnTo>
                  <a:lnTo>
                    <a:pt x="130" y="196"/>
                  </a:lnTo>
                  <a:lnTo>
                    <a:pt x="137" y="209"/>
                  </a:lnTo>
                  <a:lnTo>
                    <a:pt x="142" y="223"/>
                  </a:lnTo>
                  <a:lnTo>
                    <a:pt x="146" y="235"/>
                  </a:lnTo>
                  <a:lnTo>
                    <a:pt x="150" y="247"/>
                  </a:lnTo>
                  <a:lnTo>
                    <a:pt x="151" y="258"/>
                  </a:lnTo>
                  <a:lnTo>
                    <a:pt x="151" y="264"/>
                  </a:lnTo>
                  <a:lnTo>
                    <a:pt x="162" y="259"/>
                  </a:lnTo>
                  <a:lnTo>
                    <a:pt x="173" y="252"/>
                  </a:lnTo>
                  <a:lnTo>
                    <a:pt x="182" y="247"/>
                  </a:lnTo>
                  <a:lnTo>
                    <a:pt x="191" y="239"/>
                  </a:lnTo>
                  <a:lnTo>
                    <a:pt x="201" y="233"/>
                  </a:lnTo>
                  <a:lnTo>
                    <a:pt x="215" y="222"/>
                  </a:lnTo>
                  <a:lnTo>
                    <a:pt x="229" y="209"/>
                  </a:lnTo>
                  <a:lnTo>
                    <a:pt x="239" y="200"/>
                  </a:lnTo>
                  <a:lnTo>
                    <a:pt x="247" y="191"/>
                  </a:lnTo>
                  <a:lnTo>
                    <a:pt x="256" y="180"/>
                  </a:lnTo>
                  <a:lnTo>
                    <a:pt x="265" y="168"/>
                  </a:lnTo>
                  <a:lnTo>
                    <a:pt x="273" y="157"/>
                  </a:lnTo>
                  <a:lnTo>
                    <a:pt x="280" y="145"/>
                  </a:lnTo>
                  <a:lnTo>
                    <a:pt x="288" y="132"/>
                  </a:lnTo>
                  <a:lnTo>
                    <a:pt x="295" y="119"/>
                  </a:lnTo>
                  <a:lnTo>
                    <a:pt x="302" y="105"/>
                  </a:lnTo>
                  <a:lnTo>
                    <a:pt x="307" y="93"/>
                  </a:lnTo>
                  <a:lnTo>
                    <a:pt x="312" y="78"/>
                  </a:lnTo>
                  <a:lnTo>
                    <a:pt x="316" y="64"/>
                  </a:lnTo>
                  <a:lnTo>
                    <a:pt x="320" y="45"/>
                  </a:lnTo>
                  <a:lnTo>
                    <a:pt x="320" y="46"/>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sp>
          <p:nvSpPr>
            <p:cNvPr id="40" name="Freeform 55">
              <a:extLst>
                <a:ext uri="{FF2B5EF4-FFF2-40B4-BE49-F238E27FC236}">
                  <a16:creationId xmlns:a16="http://schemas.microsoft.com/office/drawing/2014/main" id="{6C7FBBE6-91A5-4C8C-9E4D-EE11759425DD}"/>
                </a:ext>
              </a:extLst>
            </p:cNvPr>
            <p:cNvSpPr>
              <a:spLocks/>
            </p:cNvSpPr>
            <p:nvPr/>
          </p:nvSpPr>
          <p:spPr bwMode="auto">
            <a:xfrm>
              <a:off x="4656" y="2602"/>
              <a:ext cx="350" cy="361"/>
            </a:xfrm>
            <a:custGeom>
              <a:avLst/>
              <a:gdLst>
                <a:gd name="T0" fmla="*/ 24 w 323"/>
                <a:gd name="T1" fmla="*/ 6 h 361"/>
                <a:gd name="T2" fmla="*/ 52 w 323"/>
                <a:gd name="T3" fmla="*/ 14 h 361"/>
                <a:gd name="T4" fmla="*/ 92 w 323"/>
                <a:gd name="T5" fmla="*/ 23 h 361"/>
                <a:gd name="T6" fmla="*/ 130 w 323"/>
                <a:gd name="T7" fmla="*/ 30 h 361"/>
                <a:gd name="T8" fmla="*/ 171 w 323"/>
                <a:gd name="T9" fmla="*/ 36 h 361"/>
                <a:gd name="T10" fmla="*/ 225 w 323"/>
                <a:gd name="T11" fmla="*/ 40 h 361"/>
                <a:gd name="T12" fmla="*/ 275 w 323"/>
                <a:gd name="T13" fmla="*/ 40 h 361"/>
                <a:gd name="T14" fmla="*/ 328 w 323"/>
                <a:gd name="T15" fmla="*/ 34 h 361"/>
                <a:gd name="T16" fmla="*/ 367 w 323"/>
                <a:gd name="T17" fmla="*/ 28 h 361"/>
                <a:gd name="T18" fmla="*/ 399 w 323"/>
                <a:gd name="T19" fmla="*/ 21 h 361"/>
                <a:gd name="T20" fmla="*/ 435 w 323"/>
                <a:gd name="T21" fmla="*/ 12 h 361"/>
                <a:gd name="T22" fmla="*/ 461 w 323"/>
                <a:gd name="T23" fmla="*/ 4 h 361"/>
                <a:gd name="T24" fmla="*/ 474 w 323"/>
                <a:gd name="T25" fmla="*/ 10 h 361"/>
                <a:gd name="T26" fmla="*/ 477 w 323"/>
                <a:gd name="T27" fmla="*/ 28 h 361"/>
                <a:gd name="T28" fmla="*/ 480 w 323"/>
                <a:gd name="T29" fmla="*/ 56 h 361"/>
                <a:gd name="T30" fmla="*/ 481 w 323"/>
                <a:gd name="T31" fmla="*/ 76 h 361"/>
                <a:gd name="T32" fmla="*/ 480 w 323"/>
                <a:gd name="T33" fmla="*/ 102 h 361"/>
                <a:gd name="T34" fmla="*/ 472 w 323"/>
                <a:gd name="T35" fmla="*/ 131 h 361"/>
                <a:gd name="T36" fmla="*/ 463 w 323"/>
                <a:gd name="T37" fmla="*/ 162 h 361"/>
                <a:gd name="T38" fmla="*/ 448 w 323"/>
                <a:gd name="T39" fmla="*/ 191 h 361"/>
                <a:gd name="T40" fmla="*/ 429 w 323"/>
                <a:gd name="T41" fmla="*/ 219 h 361"/>
                <a:gd name="T42" fmla="*/ 410 w 323"/>
                <a:gd name="T43" fmla="*/ 244 h 361"/>
                <a:gd name="T44" fmla="*/ 381 w 323"/>
                <a:gd name="T45" fmla="*/ 270 h 361"/>
                <a:gd name="T46" fmla="*/ 352 w 323"/>
                <a:gd name="T47" fmla="*/ 296 h 361"/>
                <a:gd name="T48" fmla="*/ 315 w 323"/>
                <a:gd name="T49" fmla="*/ 320 h 361"/>
                <a:gd name="T50" fmla="*/ 281 w 323"/>
                <a:gd name="T51" fmla="*/ 339 h 361"/>
                <a:gd name="T52" fmla="*/ 249 w 323"/>
                <a:gd name="T53" fmla="*/ 354 h 361"/>
                <a:gd name="T54" fmla="*/ 222 w 323"/>
                <a:gd name="T55" fmla="*/ 354 h 361"/>
                <a:gd name="T56" fmla="*/ 194 w 323"/>
                <a:gd name="T57" fmla="*/ 339 h 361"/>
                <a:gd name="T58" fmla="*/ 164 w 323"/>
                <a:gd name="T59" fmla="*/ 324 h 361"/>
                <a:gd name="T60" fmla="*/ 135 w 323"/>
                <a:gd name="T61" fmla="*/ 305 h 361"/>
                <a:gd name="T62" fmla="*/ 101 w 323"/>
                <a:gd name="T63" fmla="*/ 276 h 361"/>
                <a:gd name="T64" fmla="*/ 75 w 323"/>
                <a:gd name="T65" fmla="*/ 252 h 361"/>
                <a:gd name="T66" fmla="*/ 52 w 323"/>
                <a:gd name="T67" fmla="*/ 225 h 361"/>
                <a:gd name="T68" fmla="*/ 33 w 323"/>
                <a:gd name="T69" fmla="*/ 196 h 361"/>
                <a:gd name="T70" fmla="*/ 17 w 323"/>
                <a:gd name="T71" fmla="*/ 166 h 361"/>
                <a:gd name="T72" fmla="*/ 4 w 323"/>
                <a:gd name="T73" fmla="*/ 136 h 361"/>
                <a:gd name="T74" fmla="*/ 0 w 323"/>
                <a:gd name="T75" fmla="*/ 102 h 361"/>
                <a:gd name="T76" fmla="*/ 0 w 323"/>
                <a:gd name="T77" fmla="*/ 69 h 361"/>
                <a:gd name="T78" fmla="*/ 1 w 323"/>
                <a:gd name="T79" fmla="*/ 37 h 361"/>
                <a:gd name="T80" fmla="*/ 5 w 323"/>
                <a:gd name="T81" fmla="*/ 9 h 3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3"/>
                <a:gd name="T124" fmla="*/ 0 h 361"/>
                <a:gd name="T125" fmla="*/ 323 w 323"/>
                <a:gd name="T126" fmla="*/ 361 h 3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3" h="361">
                  <a:moveTo>
                    <a:pt x="7" y="1"/>
                  </a:moveTo>
                  <a:lnTo>
                    <a:pt x="16" y="6"/>
                  </a:lnTo>
                  <a:lnTo>
                    <a:pt x="26" y="11"/>
                  </a:lnTo>
                  <a:lnTo>
                    <a:pt x="35" y="14"/>
                  </a:lnTo>
                  <a:lnTo>
                    <a:pt x="48" y="20"/>
                  </a:lnTo>
                  <a:lnTo>
                    <a:pt x="61" y="23"/>
                  </a:lnTo>
                  <a:lnTo>
                    <a:pt x="73" y="27"/>
                  </a:lnTo>
                  <a:lnTo>
                    <a:pt x="87" y="30"/>
                  </a:lnTo>
                  <a:lnTo>
                    <a:pt x="101" y="34"/>
                  </a:lnTo>
                  <a:lnTo>
                    <a:pt x="115" y="36"/>
                  </a:lnTo>
                  <a:lnTo>
                    <a:pt x="133" y="38"/>
                  </a:lnTo>
                  <a:lnTo>
                    <a:pt x="150" y="40"/>
                  </a:lnTo>
                  <a:lnTo>
                    <a:pt x="165" y="40"/>
                  </a:lnTo>
                  <a:lnTo>
                    <a:pt x="184" y="40"/>
                  </a:lnTo>
                  <a:lnTo>
                    <a:pt x="205" y="36"/>
                  </a:lnTo>
                  <a:lnTo>
                    <a:pt x="220" y="34"/>
                  </a:lnTo>
                  <a:lnTo>
                    <a:pt x="231" y="32"/>
                  </a:lnTo>
                  <a:lnTo>
                    <a:pt x="246" y="28"/>
                  </a:lnTo>
                  <a:lnTo>
                    <a:pt x="257" y="25"/>
                  </a:lnTo>
                  <a:lnTo>
                    <a:pt x="268" y="21"/>
                  </a:lnTo>
                  <a:lnTo>
                    <a:pt x="281" y="15"/>
                  </a:lnTo>
                  <a:lnTo>
                    <a:pt x="291" y="12"/>
                  </a:lnTo>
                  <a:lnTo>
                    <a:pt x="300" y="7"/>
                  </a:lnTo>
                  <a:lnTo>
                    <a:pt x="308" y="4"/>
                  </a:lnTo>
                  <a:lnTo>
                    <a:pt x="314" y="0"/>
                  </a:lnTo>
                  <a:lnTo>
                    <a:pt x="317" y="10"/>
                  </a:lnTo>
                  <a:lnTo>
                    <a:pt x="318" y="20"/>
                  </a:lnTo>
                  <a:lnTo>
                    <a:pt x="319" y="28"/>
                  </a:lnTo>
                  <a:lnTo>
                    <a:pt x="321" y="44"/>
                  </a:lnTo>
                  <a:lnTo>
                    <a:pt x="321" y="56"/>
                  </a:lnTo>
                  <a:lnTo>
                    <a:pt x="322" y="66"/>
                  </a:lnTo>
                  <a:lnTo>
                    <a:pt x="322" y="76"/>
                  </a:lnTo>
                  <a:lnTo>
                    <a:pt x="321" y="91"/>
                  </a:lnTo>
                  <a:lnTo>
                    <a:pt x="321" y="102"/>
                  </a:lnTo>
                  <a:lnTo>
                    <a:pt x="319" y="115"/>
                  </a:lnTo>
                  <a:lnTo>
                    <a:pt x="316" y="131"/>
                  </a:lnTo>
                  <a:lnTo>
                    <a:pt x="314" y="144"/>
                  </a:lnTo>
                  <a:lnTo>
                    <a:pt x="310" y="162"/>
                  </a:lnTo>
                  <a:lnTo>
                    <a:pt x="305" y="177"/>
                  </a:lnTo>
                  <a:lnTo>
                    <a:pt x="300" y="191"/>
                  </a:lnTo>
                  <a:lnTo>
                    <a:pt x="295" y="203"/>
                  </a:lnTo>
                  <a:lnTo>
                    <a:pt x="287" y="219"/>
                  </a:lnTo>
                  <a:lnTo>
                    <a:pt x="281" y="232"/>
                  </a:lnTo>
                  <a:lnTo>
                    <a:pt x="274" y="244"/>
                  </a:lnTo>
                  <a:lnTo>
                    <a:pt x="266" y="255"/>
                  </a:lnTo>
                  <a:lnTo>
                    <a:pt x="256" y="270"/>
                  </a:lnTo>
                  <a:lnTo>
                    <a:pt x="246" y="284"/>
                  </a:lnTo>
                  <a:lnTo>
                    <a:pt x="236" y="296"/>
                  </a:lnTo>
                  <a:lnTo>
                    <a:pt x="224" y="308"/>
                  </a:lnTo>
                  <a:lnTo>
                    <a:pt x="211" y="320"/>
                  </a:lnTo>
                  <a:lnTo>
                    <a:pt x="198" y="330"/>
                  </a:lnTo>
                  <a:lnTo>
                    <a:pt x="188" y="339"/>
                  </a:lnTo>
                  <a:lnTo>
                    <a:pt x="179" y="346"/>
                  </a:lnTo>
                  <a:lnTo>
                    <a:pt x="167" y="354"/>
                  </a:lnTo>
                  <a:lnTo>
                    <a:pt x="158" y="360"/>
                  </a:lnTo>
                  <a:lnTo>
                    <a:pt x="149" y="354"/>
                  </a:lnTo>
                  <a:lnTo>
                    <a:pt x="140" y="348"/>
                  </a:lnTo>
                  <a:lnTo>
                    <a:pt x="129" y="339"/>
                  </a:lnTo>
                  <a:lnTo>
                    <a:pt x="120" y="332"/>
                  </a:lnTo>
                  <a:lnTo>
                    <a:pt x="109" y="324"/>
                  </a:lnTo>
                  <a:lnTo>
                    <a:pt x="101" y="315"/>
                  </a:lnTo>
                  <a:lnTo>
                    <a:pt x="90" y="305"/>
                  </a:lnTo>
                  <a:lnTo>
                    <a:pt x="80" y="292"/>
                  </a:lnTo>
                  <a:lnTo>
                    <a:pt x="67" y="276"/>
                  </a:lnTo>
                  <a:lnTo>
                    <a:pt x="58" y="263"/>
                  </a:lnTo>
                  <a:lnTo>
                    <a:pt x="50" y="252"/>
                  </a:lnTo>
                  <a:lnTo>
                    <a:pt x="41" y="237"/>
                  </a:lnTo>
                  <a:lnTo>
                    <a:pt x="35" y="225"/>
                  </a:lnTo>
                  <a:lnTo>
                    <a:pt x="28" y="209"/>
                  </a:lnTo>
                  <a:lnTo>
                    <a:pt x="22" y="196"/>
                  </a:lnTo>
                  <a:lnTo>
                    <a:pt x="17" y="184"/>
                  </a:lnTo>
                  <a:lnTo>
                    <a:pt x="12" y="166"/>
                  </a:lnTo>
                  <a:lnTo>
                    <a:pt x="8" y="153"/>
                  </a:lnTo>
                  <a:lnTo>
                    <a:pt x="4" y="136"/>
                  </a:lnTo>
                  <a:lnTo>
                    <a:pt x="3" y="123"/>
                  </a:lnTo>
                  <a:lnTo>
                    <a:pt x="0" y="102"/>
                  </a:lnTo>
                  <a:lnTo>
                    <a:pt x="0" y="87"/>
                  </a:lnTo>
                  <a:lnTo>
                    <a:pt x="0" y="69"/>
                  </a:lnTo>
                  <a:lnTo>
                    <a:pt x="0" y="51"/>
                  </a:lnTo>
                  <a:lnTo>
                    <a:pt x="1" y="37"/>
                  </a:lnTo>
                  <a:lnTo>
                    <a:pt x="3" y="22"/>
                  </a:lnTo>
                  <a:lnTo>
                    <a:pt x="5" y="9"/>
                  </a:lnTo>
                  <a:lnTo>
                    <a:pt x="7" y="1"/>
                  </a:lnTo>
                </a:path>
              </a:pathLst>
            </a:custGeom>
            <a:solidFill>
              <a:schemeClr val="accent3">
                <a:lumMod val="60000"/>
                <a:lumOff val="40000"/>
              </a:schemeClr>
            </a:solidFill>
            <a:ln w="12700" cap="rnd">
              <a:solidFill>
                <a:schemeClr val="bg1"/>
              </a:solidFill>
              <a:round/>
              <a:headEnd/>
              <a:tailEnd/>
            </a:ln>
          </p:spPr>
          <p:txBody>
            <a:bodyPr lIns="36000" tIns="36000" rIns="36000" bIns="36000"/>
            <a:lstStyle/>
            <a:p>
              <a:endParaRPr lang="en-US" dirty="0"/>
            </a:p>
          </p:txBody>
        </p:sp>
      </p:grpSp>
      <p:sp>
        <p:nvSpPr>
          <p:cNvPr id="41" name="TextBox 40">
            <a:extLst>
              <a:ext uri="{FF2B5EF4-FFF2-40B4-BE49-F238E27FC236}">
                <a16:creationId xmlns:a16="http://schemas.microsoft.com/office/drawing/2014/main" id="{4E141DA5-9B69-426D-8EFD-61D9AA5F412A}"/>
              </a:ext>
            </a:extLst>
          </p:cNvPr>
          <p:cNvSpPr txBox="1"/>
          <p:nvPr/>
        </p:nvSpPr>
        <p:spPr>
          <a:xfrm>
            <a:off x="5055387" y="1702743"/>
            <a:ext cx="2046098" cy="369332"/>
          </a:xfrm>
          <a:prstGeom prst="rect">
            <a:avLst/>
          </a:prstGeom>
          <a:noFill/>
        </p:spPr>
        <p:txBody>
          <a:bodyPr wrap="square" rtlCol="0">
            <a:spAutoFit/>
          </a:bodyPr>
          <a:lstStyle/>
          <a:p>
            <a:pPr algn="ctr"/>
            <a:r>
              <a:rPr lang="en-US" sz="1800" b="1" dirty="0">
                <a:solidFill>
                  <a:srgbClr val="002060"/>
                </a:solidFill>
              </a:rPr>
              <a:t>Net Zero Energy</a:t>
            </a:r>
            <a:endParaRPr lang="en-US" sz="1800" dirty="0">
              <a:solidFill>
                <a:srgbClr val="002060"/>
              </a:solidFill>
            </a:endParaRPr>
          </a:p>
        </p:txBody>
      </p:sp>
      <p:sp>
        <p:nvSpPr>
          <p:cNvPr id="42" name="TextBox 41">
            <a:extLst>
              <a:ext uri="{FF2B5EF4-FFF2-40B4-BE49-F238E27FC236}">
                <a16:creationId xmlns:a16="http://schemas.microsoft.com/office/drawing/2014/main" id="{280909CC-88A7-46C1-8C78-5AE300568A45}"/>
              </a:ext>
            </a:extLst>
          </p:cNvPr>
          <p:cNvSpPr txBox="1"/>
          <p:nvPr/>
        </p:nvSpPr>
        <p:spPr>
          <a:xfrm>
            <a:off x="3515076" y="4276153"/>
            <a:ext cx="2046098" cy="369332"/>
          </a:xfrm>
          <a:prstGeom prst="rect">
            <a:avLst/>
          </a:prstGeom>
          <a:noFill/>
        </p:spPr>
        <p:txBody>
          <a:bodyPr wrap="square" rtlCol="0">
            <a:spAutoFit/>
          </a:bodyPr>
          <a:lstStyle/>
          <a:p>
            <a:pPr algn="ctr"/>
            <a:r>
              <a:rPr lang="en-US" sz="1800" b="1" dirty="0">
                <a:solidFill>
                  <a:srgbClr val="002060"/>
                </a:solidFill>
              </a:rPr>
              <a:t>Mobility</a:t>
            </a:r>
            <a:r>
              <a:rPr lang="en-US" sz="1800" dirty="0">
                <a:solidFill>
                  <a:srgbClr val="002060"/>
                </a:solidFill>
              </a:rPr>
              <a:t> </a:t>
            </a:r>
          </a:p>
        </p:txBody>
      </p:sp>
      <p:sp>
        <p:nvSpPr>
          <p:cNvPr id="43" name="TextBox 42">
            <a:extLst>
              <a:ext uri="{FF2B5EF4-FFF2-40B4-BE49-F238E27FC236}">
                <a16:creationId xmlns:a16="http://schemas.microsoft.com/office/drawing/2014/main" id="{FEE949DA-6C51-46F5-BC9A-21E868F468C4}"/>
              </a:ext>
            </a:extLst>
          </p:cNvPr>
          <p:cNvSpPr txBox="1"/>
          <p:nvPr/>
        </p:nvSpPr>
        <p:spPr>
          <a:xfrm>
            <a:off x="6466242" y="4263546"/>
            <a:ext cx="2046098" cy="369332"/>
          </a:xfrm>
          <a:prstGeom prst="rect">
            <a:avLst/>
          </a:prstGeom>
          <a:noFill/>
        </p:spPr>
        <p:txBody>
          <a:bodyPr wrap="square" rtlCol="0">
            <a:spAutoFit/>
          </a:bodyPr>
          <a:lstStyle/>
          <a:p>
            <a:pPr algn="ctr"/>
            <a:r>
              <a:rPr lang="en-US" sz="1800" b="1" dirty="0">
                <a:solidFill>
                  <a:srgbClr val="002060"/>
                </a:solidFill>
              </a:rPr>
              <a:t>Water Use</a:t>
            </a:r>
            <a:endParaRPr lang="en-US" sz="1800" dirty="0">
              <a:solidFill>
                <a:srgbClr val="002060"/>
              </a:solidFill>
            </a:endParaRPr>
          </a:p>
        </p:txBody>
      </p:sp>
      <p:sp>
        <p:nvSpPr>
          <p:cNvPr id="45" name="Rectangle 44">
            <a:extLst>
              <a:ext uri="{FF2B5EF4-FFF2-40B4-BE49-F238E27FC236}">
                <a16:creationId xmlns:a16="http://schemas.microsoft.com/office/drawing/2014/main" id="{9F7DE433-1488-4615-8EC1-DC018EBF8F17}"/>
              </a:ext>
            </a:extLst>
          </p:cNvPr>
          <p:cNvSpPr/>
          <p:nvPr/>
        </p:nvSpPr>
        <p:spPr>
          <a:xfrm>
            <a:off x="4723166" y="2086748"/>
            <a:ext cx="1517051" cy="461665"/>
          </a:xfrm>
          <a:prstGeom prst="rect">
            <a:avLst/>
          </a:prstGeom>
          <a:noFill/>
        </p:spPr>
        <p:txBody>
          <a:bodyPr wrap="square" rtlCol="0">
            <a:spAutoFit/>
          </a:bodyPr>
          <a:lstStyle/>
          <a:p>
            <a:pPr algn="ctr"/>
            <a:r>
              <a:rPr lang="en-US" sz="1200" b="1" dirty="0">
                <a:solidFill>
                  <a:srgbClr val="002060"/>
                </a:solidFill>
              </a:rPr>
              <a:t>Energy Use and Efficiency</a:t>
            </a:r>
          </a:p>
        </p:txBody>
      </p:sp>
      <p:sp>
        <p:nvSpPr>
          <p:cNvPr id="46" name="Rectangle 45">
            <a:extLst>
              <a:ext uri="{FF2B5EF4-FFF2-40B4-BE49-F238E27FC236}">
                <a16:creationId xmlns:a16="http://schemas.microsoft.com/office/drawing/2014/main" id="{91C3C373-CEFF-4585-BBEC-069BEB702F72}"/>
              </a:ext>
            </a:extLst>
          </p:cNvPr>
          <p:cNvSpPr/>
          <p:nvPr/>
        </p:nvSpPr>
        <p:spPr>
          <a:xfrm>
            <a:off x="5990303" y="2074898"/>
            <a:ext cx="1513229" cy="461665"/>
          </a:xfrm>
          <a:prstGeom prst="rect">
            <a:avLst/>
          </a:prstGeom>
        </p:spPr>
        <p:txBody>
          <a:bodyPr wrap="square">
            <a:spAutoFit/>
          </a:bodyPr>
          <a:lstStyle/>
          <a:p>
            <a:pPr algn="ctr"/>
            <a:r>
              <a:rPr lang="en-US" sz="1200" b="1" dirty="0">
                <a:solidFill>
                  <a:srgbClr val="002060"/>
                </a:solidFill>
              </a:rPr>
              <a:t>Renewable </a:t>
            </a:r>
          </a:p>
          <a:p>
            <a:pPr algn="ctr"/>
            <a:r>
              <a:rPr lang="en-US" sz="1200" b="1" dirty="0">
                <a:solidFill>
                  <a:srgbClr val="002060"/>
                </a:solidFill>
              </a:rPr>
              <a:t>Energy</a:t>
            </a:r>
            <a:endParaRPr lang="en-US" sz="1200" dirty="0">
              <a:solidFill>
                <a:srgbClr val="002060"/>
              </a:solidFill>
            </a:endParaRPr>
          </a:p>
        </p:txBody>
      </p:sp>
      <p:sp>
        <p:nvSpPr>
          <p:cNvPr id="47" name="Rectangle 46">
            <a:extLst>
              <a:ext uri="{FF2B5EF4-FFF2-40B4-BE49-F238E27FC236}">
                <a16:creationId xmlns:a16="http://schemas.microsoft.com/office/drawing/2014/main" id="{A6723538-2397-4057-B390-7DEC5B8F36B7}"/>
              </a:ext>
            </a:extLst>
          </p:cNvPr>
          <p:cNvSpPr/>
          <p:nvPr/>
        </p:nvSpPr>
        <p:spPr>
          <a:xfrm>
            <a:off x="3551053" y="4563091"/>
            <a:ext cx="1953653" cy="646331"/>
          </a:xfrm>
          <a:prstGeom prst="rect">
            <a:avLst/>
          </a:prstGeom>
        </p:spPr>
        <p:txBody>
          <a:bodyPr wrap="square">
            <a:spAutoFit/>
          </a:bodyPr>
          <a:lstStyle/>
          <a:p>
            <a:pPr algn="ctr"/>
            <a:r>
              <a:rPr lang="en-US" sz="1200" b="1" dirty="0">
                <a:solidFill>
                  <a:srgbClr val="002060"/>
                </a:solidFill>
                <a:latin typeface="Arial" panose="020B0604020202020204" pitchFamily="34" charset="0"/>
                <a:ea typeface="Times New Roman" panose="02020603050405020304" pitchFamily="18" charset="0"/>
              </a:rPr>
              <a:t>Mobility </a:t>
            </a:r>
            <a:r>
              <a:rPr lang="en-US" sz="1200" b="1" dirty="0">
                <a:solidFill>
                  <a:srgbClr val="002060"/>
                </a:solidFill>
              </a:rPr>
              <a:t>demands</a:t>
            </a:r>
            <a:r>
              <a:rPr lang="en-US" sz="1200" b="1" dirty="0">
                <a:solidFill>
                  <a:srgbClr val="002060"/>
                </a:solidFill>
                <a:latin typeface="Arial" panose="020B0604020202020204" pitchFamily="34" charset="0"/>
              </a:rPr>
              <a:t>, </a:t>
            </a:r>
            <a:r>
              <a:rPr lang="en-US" sz="1200" b="1" dirty="0">
                <a:solidFill>
                  <a:srgbClr val="002060"/>
                </a:solidFill>
                <a:latin typeface="Arial" panose="020B0604020202020204" pitchFamily="34" charset="0"/>
                <a:ea typeface="Times New Roman" panose="02020603050405020304" pitchFamily="18" charset="0"/>
              </a:rPr>
              <a:t>solutions, and infrastructure</a:t>
            </a:r>
            <a:r>
              <a:rPr lang="en-US" sz="1200" dirty="0">
                <a:solidFill>
                  <a:srgbClr val="002060"/>
                </a:solidFill>
              </a:rPr>
              <a:t> </a:t>
            </a:r>
          </a:p>
        </p:txBody>
      </p:sp>
      <p:sp>
        <p:nvSpPr>
          <p:cNvPr id="48" name="Rectangle 47">
            <a:extLst>
              <a:ext uri="{FF2B5EF4-FFF2-40B4-BE49-F238E27FC236}">
                <a16:creationId xmlns:a16="http://schemas.microsoft.com/office/drawing/2014/main" id="{440C35EA-ADEF-42AE-A04E-6902256ED4F8}"/>
              </a:ext>
            </a:extLst>
          </p:cNvPr>
          <p:cNvSpPr/>
          <p:nvPr/>
        </p:nvSpPr>
        <p:spPr>
          <a:xfrm>
            <a:off x="5987753" y="2100365"/>
            <a:ext cx="550942" cy="338554"/>
          </a:xfrm>
          <a:prstGeom prst="rect">
            <a:avLst/>
          </a:prstGeom>
          <a:noFill/>
        </p:spPr>
        <p:txBody>
          <a:bodyPr wrap="square" rtlCol="0">
            <a:spAutoFit/>
          </a:bodyPr>
          <a:lstStyle/>
          <a:p>
            <a:pPr algn="ctr"/>
            <a:r>
              <a:rPr lang="en-US" sz="1600" b="1" dirty="0">
                <a:solidFill>
                  <a:srgbClr val="002060"/>
                </a:solidFill>
              </a:rPr>
              <a:t>+</a:t>
            </a:r>
          </a:p>
        </p:txBody>
      </p:sp>
      <p:sp>
        <p:nvSpPr>
          <p:cNvPr id="49" name="TextBox 48">
            <a:extLst>
              <a:ext uri="{FF2B5EF4-FFF2-40B4-BE49-F238E27FC236}">
                <a16:creationId xmlns:a16="http://schemas.microsoft.com/office/drawing/2014/main" id="{8AC7B4C4-AB24-4249-B32B-69090EA7916E}"/>
              </a:ext>
            </a:extLst>
          </p:cNvPr>
          <p:cNvSpPr txBox="1"/>
          <p:nvPr/>
        </p:nvSpPr>
        <p:spPr>
          <a:xfrm>
            <a:off x="5011156" y="3509604"/>
            <a:ext cx="2046098" cy="646331"/>
          </a:xfrm>
          <a:prstGeom prst="rect">
            <a:avLst/>
          </a:prstGeom>
          <a:noFill/>
        </p:spPr>
        <p:txBody>
          <a:bodyPr wrap="square" rtlCol="0">
            <a:spAutoFit/>
          </a:bodyPr>
          <a:lstStyle/>
          <a:p>
            <a:pPr algn="ctr"/>
            <a:r>
              <a:rPr lang="en-US" sz="1800" b="1" dirty="0">
                <a:solidFill>
                  <a:srgbClr val="3C6E2E"/>
                </a:solidFill>
              </a:rPr>
              <a:t>Sustainability Roadmap</a:t>
            </a:r>
            <a:r>
              <a:rPr lang="en-US" sz="1800" dirty="0">
                <a:solidFill>
                  <a:srgbClr val="3C6E2E"/>
                </a:solidFill>
              </a:rPr>
              <a:t> </a:t>
            </a:r>
          </a:p>
        </p:txBody>
      </p:sp>
      <p:sp>
        <p:nvSpPr>
          <p:cNvPr id="50" name="Rectangle 49">
            <a:extLst>
              <a:ext uri="{FF2B5EF4-FFF2-40B4-BE49-F238E27FC236}">
                <a16:creationId xmlns:a16="http://schemas.microsoft.com/office/drawing/2014/main" id="{B04DEDD3-326D-48E4-8EBE-A81D7A1BE491}"/>
              </a:ext>
            </a:extLst>
          </p:cNvPr>
          <p:cNvSpPr/>
          <p:nvPr/>
        </p:nvSpPr>
        <p:spPr>
          <a:xfrm>
            <a:off x="6577137" y="4591973"/>
            <a:ext cx="1953653" cy="646331"/>
          </a:xfrm>
          <a:prstGeom prst="rect">
            <a:avLst/>
          </a:prstGeom>
        </p:spPr>
        <p:txBody>
          <a:bodyPr wrap="square">
            <a:spAutoFit/>
          </a:bodyPr>
          <a:lstStyle/>
          <a:p>
            <a:pPr algn="ctr"/>
            <a:r>
              <a:rPr lang="en-US" sz="1200" b="1" dirty="0">
                <a:solidFill>
                  <a:srgbClr val="002060"/>
                </a:solidFill>
                <a:latin typeface="Arial" panose="020B0604020202020204" pitchFamily="34" charset="0"/>
                <a:ea typeface="Times New Roman" panose="02020603050405020304" pitchFamily="18" charset="0"/>
              </a:rPr>
              <a:t>Water use quantity, patterns, and infrastructure</a:t>
            </a:r>
            <a:endParaRPr lang="en-US" sz="1200" dirty="0">
              <a:solidFill>
                <a:srgbClr val="002060"/>
              </a:solidFill>
            </a:endParaRPr>
          </a:p>
        </p:txBody>
      </p:sp>
      <p:sp>
        <p:nvSpPr>
          <p:cNvPr id="51" name="Text Placeholder 3">
            <a:extLst>
              <a:ext uri="{FF2B5EF4-FFF2-40B4-BE49-F238E27FC236}">
                <a16:creationId xmlns:a16="http://schemas.microsoft.com/office/drawing/2014/main" id="{A49373D6-4543-4CAB-93DF-05654AAC249C}"/>
              </a:ext>
            </a:extLst>
          </p:cNvPr>
          <p:cNvSpPr txBox="1">
            <a:spLocks/>
          </p:cNvSpPr>
          <p:nvPr/>
        </p:nvSpPr>
        <p:spPr>
          <a:xfrm>
            <a:off x="1524000" y="726845"/>
            <a:ext cx="9144000" cy="618378"/>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An integrated approach to sustainability design and planning</a:t>
            </a:r>
          </a:p>
        </p:txBody>
      </p:sp>
      <p:sp>
        <p:nvSpPr>
          <p:cNvPr id="52" name="Rectangle: Rounded Corners 51">
            <a:extLst>
              <a:ext uri="{FF2B5EF4-FFF2-40B4-BE49-F238E27FC236}">
                <a16:creationId xmlns:a16="http://schemas.microsoft.com/office/drawing/2014/main" id="{BDC4A5DA-8D72-47F1-B533-50C962311C41}"/>
              </a:ext>
            </a:extLst>
          </p:cNvPr>
          <p:cNvSpPr/>
          <p:nvPr/>
        </p:nvSpPr>
        <p:spPr>
          <a:xfrm>
            <a:off x="8409609" y="1338882"/>
            <a:ext cx="2547234" cy="1793877"/>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F047937-EA05-4467-820C-EBF2C4B53C4C}"/>
              </a:ext>
            </a:extLst>
          </p:cNvPr>
          <p:cNvSpPr txBox="1"/>
          <p:nvPr/>
        </p:nvSpPr>
        <p:spPr>
          <a:xfrm>
            <a:off x="8556053" y="1459345"/>
            <a:ext cx="2521527" cy="107721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pPr marL="342900" indent="-342900">
              <a:buClr>
                <a:schemeClr val="accent1">
                  <a:lumMod val="75000"/>
                </a:schemeClr>
              </a:buClr>
              <a:buFont typeface="+mj-lt"/>
              <a:buAutoNum type="arabicParenR"/>
            </a:pPr>
            <a:r>
              <a:rPr lang="en-US" dirty="0"/>
              <a:t>Minimize onsite energy use, and</a:t>
            </a:r>
          </a:p>
          <a:p>
            <a:pPr marL="342900" indent="-342900">
              <a:buClr>
                <a:schemeClr val="accent1">
                  <a:lumMod val="75000"/>
                </a:schemeClr>
              </a:buClr>
              <a:buFont typeface="+mj-lt"/>
              <a:buAutoNum type="arabicParenR"/>
            </a:pPr>
            <a:r>
              <a:rPr lang="en-US" dirty="0"/>
              <a:t>Maximize onsite energy generation</a:t>
            </a:r>
          </a:p>
          <a:p>
            <a:pPr marL="342900" indent="-342900">
              <a:buClr>
                <a:schemeClr val="accent1">
                  <a:lumMod val="75000"/>
                </a:schemeClr>
              </a:buClr>
              <a:buFont typeface="+mj-lt"/>
              <a:buAutoNum type="arabicParenR"/>
            </a:pPr>
            <a:endParaRPr lang="en-US" dirty="0"/>
          </a:p>
          <a:p>
            <a:pPr>
              <a:buClr>
                <a:schemeClr val="accent1">
                  <a:lumMod val="75000"/>
                </a:schemeClr>
              </a:buClr>
            </a:pPr>
            <a:r>
              <a:rPr lang="en-US" dirty="0"/>
              <a:t> (see next slide)</a:t>
            </a:r>
          </a:p>
        </p:txBody>
      </p:sp>
      <p:sp>
        <p:nvSpPr>
          <p:cNvPr id="53" name="Rectangle: Rounded Corners 52">
            <a:extLst>
              <a:ext uri="{FF2B5EF4-FFF2-40B4-BE49-F238E27FC236}">
                <a16:creationId xmlns:a16="http://schemas.microsoft.com/office/drawing/2014/main" id="{C62221E5-4E61-4809-A718-D382780F0510}"/>
              </a:ext>
            </a:extLst>
          </p:cNvPr>
          <p:cNvSpPr/>
          <p:nvPr/>
        </p:nvSpPr>
        <p:spPr>
          <a:xfrm>
            <a:off x="369972" y="2100365"/>
            <a:ext cx="2802286" cy="3474448"/>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4FB47D6-AF41-4C69-9CE8-63F3BC88800E}"/>
              </a:ext>
            </a:extLst>
          </p:cNvPr>
          <p:cNvSpPr txBox="1"/>
          <p:nvPr/>
        </p:nvSpPr>
        <p:spPr>
          <a:xfrm>
            <a:off x="528898" y="2190556"/>
            <a:ext cx="2802286" cy="80008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r>
              <a:rPr lang="en-US" dirty="0"/>
              <a:t>Reduce mobility related GHG emissions, increase walkability, and enhance livability:</a:t>
            </a:r>
          </a:p>
          <a:p>
            <a:endParaRPr lang="en-US" dirty="0"/>
          </a:p>
        </p:txBody>
      </p:sp>
      <p:sp>
        <p:nvSpPr>
          <p:cNvPr id="55" name="Rectangle: Rounded Corners 54">
            <a:extLst>
              <a:ext uri="{FF2B5EF4-FFF2-40B4-BE49-F238E27FC236}">
                <a16:creationId xmlns:a16="http://schemas.microsoft.com/office/drawing/2014/main" id="{A3C0D5FA-0D33-452E-8C56-1A698D3C32FC}"/>
              </a:ext>
            </a:extLst>
          </p:cNvPr>
          <p:cNvSpPr/>
          <p:nvPr/>
        </p:nvSpPr>
        <p:spPr>
          <a:xfrm>
            <a:off x="8971167" y="3960388"/>
            <a:ext cx="2802690" cy="2041162"/>
          </a:xfrm>
          <a:prstGeom prst="roundRect">
            <a:avLst/>
          </a:prstGeom>
          <a:noFill/>
          <a:ln w="3492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FC663AE0-A611-498E-97A4-35028D748974}"/>
              </a:ext>
            </a:extLst>
          </p:cNvPr>
          <p:cNvSpPr txBox="1"/>
          <p:nvPr/>
        </p:nvSpPr>
        <p:spPr>
          <a:xfrm>
            <a:off x="9117611" y="4080850"/>
            <a:ext cx="2521527" cy="107721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r>
              <a:rPr lang="en-US" dirty="0"/>
              <a:t>Provided prioritized sustainability strategies in Assessment Phase</a:t>
            </a:r>
          </a:p>
          <a:p>
            <a:endParaRPr lang="en-US" dirty="0"/>
          </a:p>
          <a:p>
            <a:r>
              <a:rPr lang="en-US" dirty="0"/>
              <a:t>Project scope delayed as Lodha collects additional requisite background data</a:t>
            </a:r>
          </a:p>
          <a:p>
            <a:endParaRPr lang="en-US" dirty="0"/>
          </a:p>
          <a:p>
            <a:endParaRPr lang="en-US" dirty="0"/>
          </a:p>
        </p:txBody>
      </p:sp>
      <p:sp>
        <p:nvSpPr>
          <p:cNvPr id="29" name="Arrow: Up 28">
            <a:extLst>
              <a:ext uri="{FF2B5EF4-FFF2-40B4-BE49-F238E27FC236}">
                <a16:creationId xmlns:a16="http://schemas.microsoft.com/office/drawing/2014/main" id="{3D79A413-D198-4099-9E20-6548379D20D8}"/>
              </a:ext>
            </a:extLst>
          </p:cNvPr>
          <p:cNvSpPr/>
          <p:nvPr/>
        </p:nvSpPr>
        <p:spPr>
          <a:xfrm rot="4152247">
            <a:off x="7614729" y="1803524"/>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Arrow: Up 56">
            <a:extLst>
              <a:ext uri="{FF2B5EF4-FFF2-40B4-BE49-F238E27FC236}">
                <a16:creationId xmlns:a16="http://schemas.microsoft.com/office/drawing/2014/main" id="{59F3FD3A-4CE3-4DE1-9C70-B7C229CD2E49}"/>
              </a:ext>
            </a:extLst>
          </p:cNvPr>
          <p:cNvSpPr/>
          <p:nvPr/>
        </p:nvSpPr>
        <p:spPr>
          <a:xfrm rot="18111470">
            <a:off x="3366576" y="3175080"/>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Arrow: Up 57">
            <a:extLst>
              <a:ext uri="{FF2B5EF4-FFF2-40B4-BE49-F238E27FC236}">
                <a16:creationId xmlns:a16="http://schemas.microsoft.com/office/drawing/2014/main" id="{8F821D47-0024-4F87-86AF-8B4AC42C60C6}"/>
              </a:ext>
            </a:extLst>
          </p:cNvPr>
          <p:cNvSpPr/>
          <p:nvPr/>
        </p:nvSpPr>
        <p:spPr>
          <a:xfrm rot="6599717">
            <a:off x="8410623" y="5025822"/>
            <a:ext cx="515007" cy="4575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4B42D166-4185-4D35-AB54-AC66828811C6}"/>
              </a:ext>
            </a:extLst>
          </p:cNvPr>
          <p:cNvSpPr txBox="1"/>
          <p:nvPr/>
        </p:nvSpPr>
        <p:spPr>
          <a:xfrm>
            <a:off x="528898" y="3204816"/>
            <a:ext cx="2734573" cy="219095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indent="0" defTabSz="457200" eaLnBrk="1" latinLnBrk="0" hangingPunct="1">
              <a:buClr>
                <a:srgbClr val="FFFFFF"/>
              </a:buClr>
              <a:buSzPts val="1800"/>
              <a:buFont typeface="Arial"/>
              <a:defRPr sz="1600" kern="1200">
                <a:solidFill>
                  <a:schemeClr val="tx2"/>
                </a:solidFill>
                <a:latin typeface="Arial "/>
                <a:ea typeface="+mj-ea"/>
                <a:cs typeface="+mj-cs"/>
              </a:defRPr>
            </a:lvl1pPr>
            <a:lvl2pPr marL="914400" indent="-228600" defTabSz="457200" eaLnBrk="1" latinLnBrk="0" hangingPunct="1">
              <a:spcBef>
                <a:spcPts val="300"/>
              </a:spcBef>
              <a:buClr>
                <a:srgbClr val="FFFFFF"/>
              </a:buClr>
              <a:buSzPts val="1500"/>
              <a:buFont typeface="Arial"/>
              <a:defRPr sz="1500" kern="1200">
                <a:solidFill>
                  <a:srgbClr val="FFFFFF"/>
                </a:solidFill>
              </a:defRPr>
            </a:lvl2pPr>
            <a:lvl3pPr marL="1371600" indent="-228600" defTabSz="457200" eaLnBrk="1" latinLnBrk="0" hangingPunct="1">
              <a:spcBef>
                <a:spcPts val="300"/>
              </a:spcBef>
              <a:buClr>
                <a:srgbClr val="FFFFFF"/>
              </a:buClr>
              <a:buSzPts val="1500"/>
              <a:buFont typeface="Arial"/>
              <a:defRPr sz="1500" kern="1200">
                <a:solidFill>
                  <a:srgbClr val="FFFFFF"/>
                </a:solidFill>
              </a:defRPr>
            </a:lvl3pPr>
            <a:lvl4pPr marL="1828800" indent="-228600" defTabSz="457200" eaLnBrk="1" latinLnBrk="0" hangingPunct="1">
              <a:spcBef>
                <a:spcPts val="300"/>
              </a:spcBef>
              <a:buClr>
                <a:srgbClr val="FFFFFF"/>
              </a:buClr>
              <a:buSzPts val="1500"/>
              <a:buFont typeface="Arial"/>
              <a:defRPr sz="1500" kern="1200">
                <a:solidFill>
                  <a:srgbClr val="FFFFFF"/>
                </a:solidFill>
              </a:defRPr>
            </a:lvl4pPr>
            <a:lvl5pPr marL="2286000" indent="-228600" defTabSz="457200" eaLnBrk="1" latinLnBrk="0" hangingPunct="1">
              <a:spcBef>
                <a:spcPts val="300"/>
              </a:spcBef>
              <a:buClr>
                <a:srgbClr val="FFFFFF"/>
              </a:buClr>
              <a:buSzPts val="1500"/>
              <a:buFont typeface="Arial"/>
              <a:defRPr sz="1500" kern="1200">
                <a:solidFill>
                  <a:srgbClr val="FFFFFF"/>
                </a:solidFill>
              </a:defRPr>
            </a:lvl5pPr>
            <a:lvl6pPr marL="27432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6pPr>
            <a:lvl7pPr marL="32004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7pPr>
            <a:lvl8pPr marL="36576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8pPr>
            <a:lvl9pPr marL="4114800" indent="-355600" defTabSz="457200" eaLnBrk="1" latinLnBrk="0" hangingPunct="1">
              <a:spcBef>
                <a:spcPts val="400"/>
              </a:spcBef>
              <a:buClr>
                <a:schemeClr val="dk1"/>
              </a:buClr>
              <a:buSzPts val="2000"/>
              <a:buFont typeface="Arial"/>
              <a:buChar char="•"/>
              <a:defRPr sz="2000" kern="1200">
                <a:solidFill>
                  <a:schemeClr val="dk1"/>
                </a:solidFill>
                <a:latin typeface="Calibri"/>
                <a:ea typeface="Calibri"/>
                <a:cs typeface="Calibri"/>
              </a:defRPr>
            </a:lvl9pPr>
          </a:lstStyle>
          <a:p>
            <a:endParaRPr lang="en-US" sz="400" dirty="0"/>
          </a:p>
          <a:p>
            <a:pPr marL="342900" indent="-342900">
              <a:buClr>
                <a:schemeClr val="accent1">
                  <a:lumMod val="75000"/>
                </a:schemeClr>
              </a:buClr>
              <a:buFont typeface="+mj-lt"/>
              <a:buAutoNum type="arabicParenR"/>
            </a:pPr>
            <a:r>
              <a:rPr lang="en-US" dirty="0"/>
              <a:t>Shift to non-motorized-transport [NMT] commuting, </a:t>
            </a:r>
          </a:p>
          <a:p>
            <a:pPr marL="342900" indent="-342900">
              <a:buClr>
                <a:schemeClr val="accent1">
                  <a:lumMod val="75000"/>
                </a:schemeClr>
              </a:buClr>
              <a:buFont typeface="+mj-lt"/>
              <a:buAutoNum type="arabicParenR"/>
            </a:pPr>
            <a:r>
              <a:rPr lang="en-US" dirty="0"/>
              <a:t>Enable electrification of mobility, and</a:t>
            </a:r>
          </a:p>
          <a:p>
            <a:pPr marL="342900" indent="-342900">
              <a:buClr>
                <a:schemeClr val="accent1">
                  <a:lumMod val="75000"/>
                </a:schemeClr>
              </a:buClr>
              <a:buFont typeface="+mj-lt"/>
              <a:buAutoNum type="arabicParenR"/>
            </a:pPr>
            <a:r>
              <a:rPr lang="en-US" dirty="0"/>
              <a:t>Develop on-site RE generation to charge public and private electric vehicles</a:t>
            </a:r>
          </a:p>
        </p:txBody>
      </p:sp>
    </p:spTree>
    <p:extLst>
      <p:ext uri="{BB962C8B-B14F-4D97-AF65-F5344CB8AC3E}">
        <p14:creationId xmlns:p14="http://schemas.microsoft.com/office/powerpoint/2010/main" val="18735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p:spPr>
        <p:txBody>
          <a:bodyPr vert="horz" lIns="91425" tIns="91425" rIns="91425" bIns="91425" rtlCol="0" anchor="ctr" anchorCtr="0">
            <a:normAutofit/>
          </a:bodyPr>
          <a:lstStyle/>
          <a:p>
            <a:r>
              <a:rPr lang="en-US" sz="2400" dirty="0"/>
              <a:t>Net Zero Energy Buildings and Net Zero Carbon Mobility</a:t>
            </a:r>
            <a:endParaRPr lang="en-US" sz="2300" dirty="0"/>
          </a:p>
        </p:txBody>
      </p:sp>
      <p:sp>
        <p:nvSpPr>
          <p:cNvPr id="32" name="Shape 57">
            <a:extLst>
              <a:ext uri="{FF2B5EF4-FFF2-40B4-BE49-F238E27FC236}">
                <a16:creationId xmlns:a16="http://schemas.microsoft.com/office/drawing/2014/main" id="{9E3C74D2-20EE-48EA-9215-E58DAAB238BB}"/>
              </a:ext>
            </a:extLst>
          </p:cNvPr>
          <p:cNvSpPr txBox="1">
            <a:spLocks/>
          </p:cNvSpPr>
          <p:nvPr/>
        </p:nvSpPr>
        <p:spPr>
          <a:xfrm>
            <a:off x="1825930" y="628309"/>
            <a:ext cx="9144000" cy="533399"/>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Framework for identifying abatement strategies and estimating progress toward NZE </a:t>
            </a:r>
          </a:p>
        </p:txBody>
      </p:sp>
      <p:sp>
        <p:nvSpPr>
          <p:cNvPr id="33" name="Rectangle 32">
            <a:extLst>
              <a:ext uri="{FF2B5EF4-FFF2-40B4-BE49-F238E27FC236}">
                <a16:creationId xmlns:a16="http://schemas.microsoft.com/office/drawing/2014/main" id="{43B2C7A8-2E3B-4392-A83D-97479D2EE4D4}"/>
              </a:ext>
            </a:extLst>
          </p:cNvPr>
          <p:cNvSpPr/>
          <p:nvPr/>
        </p:nvSpPr>
        <p:spPr>
          <a:xfrm>
            <a:off x="5078402" y="1503381"/>
            <a:ext cx="2133646" cy="245067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Abatement Strategies</a:t>
            </a:r>
          </a:p>
          <a:p>
            <a:endParaRPr lang="en-US" sz="800" dirty="0">
              <a:solidFill>
                <a:schemeClr val="tx1"/>
              </a:solidFill>
            </a:endParaRPr>
          </a:p>
          <a:p>
            <a:pPr marL="176213" indent="-176213" fontAlgn="ctr">
              <a:buFont typeface="Arial" panose="020B0604020202020204" pitchFamily="34" charset="0"/>
              <a:buChar char="•"/>
            </a:pPr>
            <a:r>
              <a:rPr lang="en-US" b="1" dirty="0">
                <a:solidFill>
                  <a:schemeClr val="tx1"/>
                </a:solidFill>
              </a:rPr>
              <a:t>Efficient Design</a:t>
            </a:r>
          </a:p>
          <a:p>
            <a:pPr marL="458788" lvl="1" indent="-223838" fontAlgn="ctr">
              <a:buFont typeface="Wingdings" pitchFamily="2" charset="2"/>
              <a:buChar char="Ø"/>
            </a:pPr>
            <a:r>
              <a:rPr lang="en-US" sz="1200" b="1" dirty="0">
                <a:solidFill>
                  <a:schemeClr val="tx1"/>
                </a:solidFill>
              </a:rPr>
              <a:t>Architectural &amp; MEP</a:t>
            </a:r>
          </a:p>
          <a:p>
            <a:pPr marL="515938" lvl="1" indent="-280988" fontAlgn="ctr">
              <a:buFont typeface="Wingdings" pitchFamily="2" charset="2"/>
              <a:buChar char="Ø"/>
            </a:pPr>
            <a:endParaRPr lang="en-US" sz="1200" b="1" dirty="0">
              <a:solidFill>
                <a:schemeClr val="tx1"/>
              </a:solidFill>
            </a:endParaRPr>
          </a:p>
          <a:p>
            <a:pPr marL="176213" indent="-176213" fontAlgn="ctr">
              <a:buFont typeface="Arial" panose="020B0604020202020204" pitchFamily="34" charset="0"/>
              <a:buChar char="•"/>
            </a:pPr>
            <a:r>
              <a:rPr lang="en-US" b="1" dirty="0">
                <a:solidFill>
                  <a:schemeClr val="tx1"/>
                </a:solidFill>
              </a:rPr>
              <a:t>Reduced Consumption</a:t>
            </a:r>
          </a:p>
          <a:p>
            <a:pPr marL="458788" lvl="1" indent="-223838" fontAlgn="ctr">
              <a:buFont typeface="Wingdings" pitchFamily="2" charset="2"/>
              <a:buChar char="Ø"/>
            </a:pPr>
            <a:r>
              <a:rPr lang="en-US" sz="1200" b="1" dirty="0">
                <a:solidFill>
                  <a:schemeClr val="tx1"/>
                </a:solidFill>
              </a:rPr>
              <a:t>Behavioral</a:t>
            </a:r>
          </a:p>
          <a:p>
            <a:pPr marL="458788" lvl="1" indent="-223838" fontAlgn="ctr">
              <a:buFont typeface="Wingdings" pitchFamily="2" charset="2"/>
              <a:buChar char="Ø"/>
            </a:pPr>
            <a:endParaRPr lang="en-US" sz="1200" b="1" dirty="0">
              <a:solidFill>
                <a:schemeClr val="tx1"/>
              </a:solidFill>
            </a:endParaRPr>
          </a:p>
          <a:p>
            <a:pPr marL="176213" lvl="1" indent="-176213" fontAlgn="ctr">
              <a:buFont typeface="Arial" panose="020B0604020202020204" pitchFamily="34" charset="0"/>
              <a:buChar char="•"/>
            </a:pPr>
            <a:r>
              <a:rPr lang="en-US" b="1" dirty="0">
                <a:solidFill>
                  <a:schemeClr val="tx1"/>
                </a:solidFill>
              </a:rPr>
              <a:t>Mobility NMT and EV Strategies</a:t>
            </a:r>
          </a:p>
          <a:p>
            <a:pPr marL="515938" lvl="1" indent="-280988" fontAlgn="ctr">
              <a:buFont typeface="Wingdings" pitchFamily="2" charset="2"/>
              <a:buChar char="Ø"/>
            </a:pPr>
            <a:endParaRPr lang="en-US" sz="1200" b="1" dirty="0">
              <a:solidFill>
                <a:schemeClr val="tx1"/>
              </a:solidFill>
            </a:endParaRPr>
          </a:p>
          <a:p>
            <a:pPr marL="176213" indent="-176213" fontAlgn="ctr">
              <a:buFont typeface="Arial" panose="020B0604020202020204" pitchFamily="34" charset="0"/>
              <a:buChar char="•"/>
            </a:pPr>
            <a:r>
              <a:rPr lang="en-US" b="1" dirty="0">
                <a:solidFill>
                  <a:schemeClr val="tx1"/>
                </a:solidFill>
              </a:rPr>
              <a:t>Onsite Generation</a:t>
            </a:r>
          </a:p>
        </p:txBody>
      </p:sp>
      <p:sp>
        <p:nvSpPr>
          <p:cNvPr id="34" name="Down Arrow 5">
            <a:extLst>
              <a:ext uri="{FF2B5EF4-FFF2-40B4-BE49-F238E27FC236}">
                <a16:creationId xmlns:a16="http://schemas.microsoft.com/office/drawing/2014/main" id="{85AF18DD-89BD-49BE-B820-35E09F3519D5}"/>
              </a:ext>
            </a:extLst>
          </p:cNvPr>
          <p:cNvSpPr/>
          <p:nvPr/>
        </p:nvSpPr>
        <p:spPr>
          <a:xfrm>
            <a:off x="5058378" y="4083591"/>
            <a:ext cx="2165987" cy="5993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55427EC-B5D6-4657-92ED-C2F8B567EBB3}"/>
              </a:ext>
            </a:extLst>
          </p:cNvPr>
          <p:cNvSpPr/>
          <p:nvPr/>
        </p:nvSpPr>
        <p:spPr>
          <a:xfrm>
            <a:off x="5158325" y="4729303"/>
            <a:ext cx="1966092" cy="14662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400"/>
              </a:spcAft>
            </a:pPr>
            <a:endParaRPr lang="en-US" sz="1200" b="1" dirty="0">
              <a:solidFill>
                <a:schemeClr val="tx1"/>
              </a:solidFill>
            </a:endParaRPr>
          </a:p>
          <a:p>
            <a:pPr marL="171450" indent="-171450">
              <a:spcAft>
                <a:spcPts val="400"/>
              </a:spcAft>
              <a:buFont typeface="Wingdings" pitchFamily="2" charset="2"/>
              <a:buChar char="ü"/>
            </a:pPr>
            <a:r>
              <a:rPr lang="en-US" sz="1200" b="1" dirty="0">
                <a:solidFill>
                  <a:schemeClr val="tx1"/>
                </a:solidFill>
              </a:rPr>
              <a:t>Feasibility Analysis</a:t>
            </a:r>
          </a:p>
          <a:p>
            <a:pPr marL="171450" indent="-171450">
              <a:spcAft>
                <a:spcPts val="400"/>
              </a:spcAft>
              <a:buFont typeface="Wingdings" pitchFamily="2" charset="2"/>
              <a:buChar char="ü"/>
            </a:pPr>
            <a:r>
              <a:rPr lang="en-US" sz="1200" b="1" dirty="0">
                <a:solidFill>
                  <a:schemeClr val="tx1"/>
                </a:solidFill>
              </a:rPr>
              <a:t>LCC Analysis</a:t>
            </a:r>
          </a:p>
          <a:p>
            <a:pPr marL="171450" indent="-171450">
              <a:spcAft>
                <a:spcPts val="400"/>
              </a:spcAft>
              <a:buFont typeface="Wingdings" pitchFamily="2" charset="2"/>
              <a:buChar char="ü"/>
            </a:pPr>
            <a:r>
              <a:rPr lang="en-US" sz="1200" b="1" dirty="0">
                <a:solidFill>
                  <a:schemeClr val="tx1"/>
                </a:solidFill>
              </a:rPr>
              <a:t>EUI Targets</a:t>
            </a:r>
          </a:p>
          <a:p>
            <a:pPr marL="171450" indent="-171450">
              <a:spcAft>
                <a:spcPts val="400"/>
              </a:spcAft>
              <a:buFont typeface="Wingdings" pitchFamily="2" charset="2"/>
              <a:buChar char="ü"/>
            </a:pPr>
            <a:r>
              <a:rPr lang="en-US" sz="1200" b="1" dirty="0">
                <a:solidFill>
                  <a:schemeClr val="tx1"/>
                </a:solidFill>
              </a:rPr>
              <a:t>Design Standards</a:t>
            </a:r>
          </a:p>
          <a:p>
            <a:pPr marL="171450" indent="-171450">
              <a:spcAft>
                <a:spcPts val="400"/>
              </a:spcAft>
              <a:buFont typeface="Wingdings" pitchFamily="2" charset="2"/>
              <a:buChar char="ü"/>
            </a:pPr>
            <a:r>
              <a:rPr lang="en-US" sz="1200" b="1" dirty="0">
                <a:solidFill>
                  <a:schemeClr val="tx1"/>
                </a:solidFill>
              </a:rPr>
              <a:t>Enhanced Design Policies</a:t>
            </a:r>
          </a:p>
          <a:p>
            <a:pPr marL="171450" indent="-171450">
              <a:spcAft>
                <a:spcPts val="400"/>
              </a:spcAft>
              <a:buFont typeface="Wingdings" pitchFamily="2" charset="2"/>
              <a:buChar char="ü"/>
            </a:pPr>
            <a:endParaRPr lang="en-US" sz="900" dirty="0">
              <a:solidFill>
                <a:schemeClr val="tx1"/>
              </a:solidFill>
            </a:endParaRPr>
          </a:p>
        </p:txBody>
      </p:sp>
      <p:sp>
        <p:nvSpPr>
          <p:cNvPr id="36" name="Rounded Rectangle 8">
            <a:extLst>
              <a:ext uri="{FF2B5EF4-FFF2-40B4-BE49-F238E27FC236}">
                <a16:creationId xmlns:a16="http://schemas.microsoft.com/office/drawing/2014/main" id="{267F8C19-B889-4D4B-A22C-8245B473C584}"/>
              </a:ext>
            </a:extLst>
          </p:cNvPr>
          <p:cNvSpPr/>
          <p:nvPr/>
        </p:nvSpPr>
        <p:spPr>
          <a:xfrm>
            <a:off x="1388744" y="1871172"/>
            <a:ext cx="2332787" cy="390698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endParaRPr lang="en-US" sz="1800" dirty="0">
              <a:solidFill>
                <a:schemeClr val="tx1"/>
              </a:solidFill>
            </a:endParaRPr>
          </a:p>
          <a:p>
            <a:endParaRPr lang="en-US" dirty="0"/>
          </a:p>
        </p:txBody>
      </p:sp>
      <p:sp>
        <p:nvSpPr>
          <p:cNvPr id="37" name="Rounded Rectangle 19">
            <a:extLst>
              <a:ext uri="{FF2B5EF4-FFF2-40B4-BE49-F238E27FC236}">
                <a16:creationId xmlns:a16="http://schemas.microsoft.com/office/drawing/2014/main" id="{32A8DD9F-AA73-4168-A4B8-9071489A0293}"/>
              </a:ext>
            </a:extLst>
          </p:cNvPr>
          <p:cNvSpPr/>
          <p:nvPr/>
        </p:nvSpPr>
        <p:spPr>
          <a:xfrm>
            <a:off x="8460770" y="1790017"/>
            <a:ext cx="2332787" cy="3925523"/>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endParaRPr>
          </a:p>
        </p:txBody>
      </p:sp>
      <p:sp>
        <p:nvSpPr>
          <p:cNvPr id="39" name="Rectangle 38">
            <a:extLst>
              <a:ext uri="{FF2B5EF4-FFF2-40B4-BE49-F238E27FC236}">
                <a16:creationId xmlns:a16="http://schemas.microsoft.com/office/drawing/2014/main" id="{848F47E1-C4CB-4D1F-B020-A78A7B0AD791}"/>
              </a:ext>
            </a:extLst>
          </p:cNvPr>
          <p:cNvSpPr/>
          <p:nvPr/>
        </p:nvSpPr>
        <p:spPr>
          <a:xfrm>
            <a:off x="8907715" y="2655039"/>
            <a:ext cx="1438894"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Abated Energy</a:t>
            </a:r>
            <a:endParaRPr lang="en-US" b="1" dirty="0">
              <a:solidFill>
                <a:schemeClr val="tx1"/>
              </a:solidFill>
            </a:endParaRPr>
          </a:p>
        </p:txBody>
      </p:sp>
      <p:sp>
        <p:nvSpPr>
          <p:cNvPr id="40" name="Rectangle 39">
            <a:extLst>
              <a:ext uri="{FF2B5EF4-FFF2-40B4-BE49-F238E27FC236}">
                <a16:creationId xmlns:a16="http://schemas.microsoft.com/office/drawing/2014/main" id="{B65A6A78-AC49-441D-B9CE-603B85D606AD}"/>
              </a:ext>
            </a:extLst>
          </p:cNvPr>
          <p:cNvSpPr/>
          <p:nvPr/>
        </p:nvSpPr>
        <p:spPr>
          <a:xfrm>
            <a:off x="8546508" y="4828403"/>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Grid Purchased Energy</a:t>
            </a:r>
          </a:p>
        </p:txBody>
      </p:sp>
      <p:cxnSp>
        <p:nvCxnSpPr>
          <p:cNvPr id="41" name="Straight Connector 40">
            <a:extLst>
              <a:ext uri="{FF2B5EF4-FFF2-40B4-BE49-F238E27FC236}">
                <a16:creationId xmlns:a16="http://schemas.microsoft.com/office/drawing/2014/main" id="{E2BD44AA-734D-4112-B342-48C7664CCDDB}"/>
              </a:ext>
            </a:extLst>
          </p:cNvPr>
          <p:cNvCxnSpPr>
            <a:cxnSpLocks/>
          </p:cNvCxnSpPr>
          <p:nvPr/>
        </p:nvCxnSpPr>
        <p:spPr>
          <a:xfrm>
            <a:off x="8460770" y="4799747"/>
            <a:ext cx="2285287" cy="0"/>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1278446-310E-4162-A7F5-0D6F2C188149}"/>
              </a:ext>
            </a:extLst>
          </p:cNvPr>
          <p:cNvCxnSpPr>
            <a:cxnSpLocks/>
          </p:cNvCxnSpPr>
          <p:nvPr/>
        </p:nvCxnSpPr>
        <p:spPr>
          <a:xfrm>
            <a:off x="1412492" y="2230657"/>
            <a:ext cx="2285287" cy="0"/>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4608ED0F-F216-42C7-AF81-E45B64B9E4A2}"/>
              </a:ext>
            </a:extLst>
          </p:cNvPr>
          <p:cNvSpPr/>
          <p:nvPr/>
        </p:nvSpPr>
        <p:spPr>
          <a:xfrm>
            <a:off x="1803028" y="1691116"/>
            <a:ext cx="1438894"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Abated Energy</a:t>
            </a:r>
            <a:endParaRPr lang="en-US" b="1" dirty="0">
              <a:solidFill>
                <a:schemeClr val="tx1"/>
              </a:solidFill>
            </a:endParaRPr>
          </a:p>
        </p:txBody>
      </p:sp>
      <p:sp>
        <p:nvSpPr>
          <p:cNvPr id="46" name="Rectangle 45">
            <a:extLst>
              <a:ext uri="{FF2B5EF4-FFF2-40B4-BE49-F238E27FC236}">
                <a16:creationId xmlns:a16="http://schemas.microsoft.com/office/drawing/2014/main" id="{5F95CB19-21EC-4ED6-AAC0-D48D251F64BC}"/>
              </a:ext>
            </a:extLst>
          </p:cNvPr>
          <p:cNvSpPr/>
          <p:nvPr/>
        </p:nvSpPr>
        <p:spPr>
          <a:xfrm>
            <a:off x="1388744" y="1312668"/>
            <a:ext cx="2638436"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Baseline Projected Energy</a:t>
            </a:r>
          </a:p>
        </p:txBody>
      </p:sp>
      <p:sp>
        <p:nvSpPr>
          <p:cNvPr id="47" name="Rectangle 46">
            <a:extLst>
              <a:ext uri="{FF2B5EF4-FFF2-40B4-BE49-F238E27FC236}">
                <a16:creationId xmlns:a16="http://schemas.microsoft.com/office/drawing/2014/main" id="{DFB42E67-CD4C-4150-8920-F7B51A709B98}"/>
              </a:ext>
            </a:extLst>
          </p:cNvPr>
          <p:cNvSpPr/>
          <p:nvPr/>
        </p:nvSpPr>
        <p:spPr>
          <a:xfrm>
            <a:off x="8460770" y="1255160"/>
            <a:ext cx="2638436" cy="6991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Progress toward NZE Goal</a:t>
            </a:r>
          </a:p>
        </p:txBody>
      </p:sp>
      <p:sp>
        <p:nvSpPr>
          <p:cNvPr id="48" name="Rectangle 47">
            <a:extLst>
              <a:ext uri="{FF2B5EF4-FFF2-40B4-BE49-F238E27FC236}">
                <a16:creationId xmlns:a16="http://schemas.microsoft.com/office/drawing/2014/main" id="{23467122-FD01-49D2-B25B-0DE0DBDA13A9}"/>
              </a:ext>
            </a:extLst>
          </p:cNvPr>
          <p:cNvSpPr/>
          <p:nvPr/>
        </p:nvSpPr>
        <p:spPr>
          <a:xfrm>
            <a:off x="1441820" y="2366552"/>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Grid Purchased Energy</a:t>
            </a:r>
          </a:p>
        </p:txBody>
      </p:sp>
      <p:sp>
        <p:nvSpPr>
          <p:cNvPr id="49" name="Rounded Rectangle 1">
            <a:extLst>
              <a:ext uri="{FF2B5EF4-FFF2-40B4-BE49-F238E27FC236}">
                <a16:creationId xmlns:a16="http://schemas.microsoft.com/office/drawing/2014/main" id="{4E7E7E61-0027-46A8-BC41-829D0DC7933C}"/>
              </a:ext>
            </a:extLst>
          </p:cNvPr>
          <p:cNvSpPr/>
          <p:nvPr/>
        </p:nvSpPr>
        <p:spPr>
          <a:xfrm>
            <a:off x="1412492" y="2701154"/>
            <a:ext cx="2285287" cy="215471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solidFill>
                <a:schemeClr val="tx1"/>
              </a:solidFill>
            </a:endParaRPr>
          </a:p>
          <a:p>
            <a:pPr marL="176213" indent="-176213" fontAlgn="ctr">
              <a:buFont typeface="Arial" panose="020B0604020202020204" pitchFamily="34" charset="0"/>
              <a:buChar char="•"/>
            </a:pPr>
            <a:r>
              <a:rPr lang="en-US" dirty="0">
                <a:solidFill>
                  <a:schemeClr val="tx1"/>
                </a:solidFill>
              </a:rPr>
              <a:t>Residential  Flats </a:t>
            </a:r>
          </a:p>
          <a:p>
            <a:pPr marL="176213" indent="-176213" fontAlgn="ctr">
              <a:buFont typeface="Arial" panose="020B0604020202020204" pitchFamily="34" charset="0"/>
              <a:buChar char="•"/>
            </a:pPr>
            <a:r>
              <a:rPr lang="en-US" dirty="0">
                <a:solidFill>
                  <a:schemeClr val="tx1"/>
                </a:solidFill>
              </a:rPr>
              <a:t>Residential  Common</a:t>
            </a:r>
          </a:p>
          <a:p>
            <a:pPr marL="176213" indent="-176213" fontAlgn="ctr">
              <a:buFont typeface="Arial" panose="020B0604020202020204" pitchFamily="34" charset="0"/>
              <a:buChar char="•"/>
            </a:pPr>
            <a:r>
              <a:rPr lang="en-US" dirty="0">
                <a:solidFill>
                  <a:schemeClr val="tx1"/>
                </a:solidFill>
              </a:rPr>
              <a:t>Commercial – Tennant</a:t>
            </a:r>
          </a:p>
          <a:p>
            <a:pPr marL="176213" indent="-176213" fontAlgn="ctr">
              <a:buFont typeface="Arial" panose="020B0604020202020204" pitchFamily="34" charset="0"/>
              <a:buChar char="•"/>
            </a:pPr>
            <a:r>
              <a:rPr lang="en-US" dirty="0">
                <a:solidFill>
                  <a:schemeClr val="tx1"/>
                </a:solidFill>
              </a:rPr>
              <a:t>Commercial – Common</a:t>
            </a:r>
          </a:p>
          <a:p>
            <a:pPr marL="176213" indent="-176213" fontAlgn="ctr">
              <a:buFont typeface="Arial" panose="020B0604020202020204" pitchFamily="34" charset="0"/>
              <a:buChar char="•"/>
            </a:pPr>
            <a:r>
              <a:rPr lang="en-US" dirty="0">
                <a:solidFill>
                  <a:schemeClr val="tx1"/>
                </a:solidFill>
              </a:rPr>
              <a:t>Schools </a:t>
            </a:r>
          </a:p>
          <a:p>
            <a:pPr marL="176213" indent="-176213" fontAlgn="ctr">
              <a:buFont typeface="Arial" panose="020B0604020202020204" pitchFamily="34" charset="0"/>
              <a:buChar char="•"/>
            </a:pPr>
            <a:r>
              <a:rPr lang="en-US" dirty="0">
                <a:solidFill>
                  <a:schemeClr val="tx1"/>
                </a:solidFill>
              </a:rPr>
              <a:t>Clubs</a:t>
            </a:r>
          </a:p>
          <a:p>
            <a:pPr marL="176213" indent="-176213" fontAlgn="ctr">
              <a:buFont typeface="Arial" panose="020B0604020202020204" pitchFamily="34" charset="0"/>
              <a:buChar char="•"/>
            </a:pPr>
            <a:r>
              <a:rPr lang="en-US" dirty="0">
                <a:solidFill>
                  <a:schemeClr val="tx1"/>
                </a:solidFill>
              </a:rPr>
              <a:t>STP/UGT</a:t>
            </a:r>
          </a:p>
          <a:p>
            <a:pPr marL="176213" indent="-176213" fontAlgn="ctr">
              <a:buFont typeface="Arial" panose="020B0604020202020204" pitchFamily="34" charset="0"/>
              <a:buChar char="•"/>
            </a:pPr>
            <a:r>
              <a:rPr lang="en-US" dirty="0">
                <a:solidFill>
                  <a:schemeClr val="tx1"/>
                </a:solidFill>
              </a:rPr>
              <a:t>Amenities and misc. </a:t>
            </a:r>
          </a:p>
          <a:p>
            <a:pPr marL="176213" indent="-176213" fontAlgn="ctr">
              <a:buFont typeface="Arial" panose="020B0604020202020204" pitchFamily="34" charset="0"/>
              <a:buChar char="•"/>
            </a:pPr>
            <a:r>
              <a:rPr lang="en-US" dirty="0">
                <a:solidFill>
                  <a:schemeClr val="tx1"/>
                </a:solidFill>
              </a:rPr>
              <a:t>Retail</a:t>
            </a:r>
          </a:p>
          <a:p>
            <a:pPr algn="ctr"/>
            <a:endParaRPr lang="en-US" dirty="0"/>
          </a:p>
        </p:txBody>
      </p:sp>
      <p:sp>
        <p:nvSpPr>
          <p:cNvPr id="50" name="Triangle 28">
            <a:extLst>
              <a:ext uri="{FF2B5EF4-FFF2-40B4-BE49-F238E27FC236}">
                <a16:creationId xmlns:a16="http://schemas.microsoft.com/office/drawing/2014/main" id="{C9AA73C3-8875-4884-88DC-328966CFA4D0}"/>
              </a:ext>
            </a:extLst>
          </p:cNvPr>
          <p:cNvSpPr/>
          <p:nvPr/>
        </p:nvSpPr>
        <p:spPr>
          <a:xfrm rot="5400000">
            <a:off x="2775193" y="3495905"/>
            <a:ext cx="3430479" cy="502570"/>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35F88E8-E9D3-4B3C-B2CA-CDC3E2E95C49}"/>
              </a:ext>
            </a:extLst>
          </p:cNvPr>
          <p:cNvSpPr/>
          <p:nvPr/>
        </p:nvSpPr>
        <p:spPr>
          <a:xfrm>
            <a:off x="1508987" y="4682931"/>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solidFill>
                  <a:schemeClr val="tx1"/>
                </a:solidFill>
              </a:rPr>
              <a:t>Mobility Energy</a:t>
            </a:r>
          </a:p>
        </p:txBody>
      </p:sp>
      <p:sp>
        <p:nvSpPr>
          <p:cNvPr id="54" name="Rounded Rectangle 1">
            <a:extLst>
              <a:ext uri="{FF2B5EF4-FFF2-40B4-BE49-F238E27FC236}">
                <a16:creationId xmlns:a16="http://schemas.microsoft.com/office/drawing/2014/main" id="{03F5204B-9707-453A-AD99-7CD1671AFDA5}"/>
              </a:ext>
            </a:extLst>
          </p:cNvPr>
          <p:cNvSpPr/>
          <p:nvPr/>
        </p:nvSpPr>
        <p:spPr>
          <a:xfrm>
            <a:off x="1508987" y="5078967"/>
            <a:ext cx="3062865" cy="69918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176213" indent="-176213" fontAlgn="ctr">
              <a:buFont typeface="Arial" panose="020B0604020202020204" pitchFamily="34" charset="0"/>
              <a:buChar char="•"/>
            </a:pPr>
            <a:r>
              <a:rPr lang="en-US" dirty="0">
                <a:solidFill>
                  <a:schemeClr val="tx1"/>
                </a:solidFill>
              </a:rPr>
              <a:t>Commute fuel</a:t>
            </a:r>
          </a:p>
          <a:p>
            <a:pPr marL="176213" indent="-176213" fontAlgn="ctr">
              <a:buFont typeface="Arial" panose="020B0604020202020204" pitchFamily="34" charset="0"/>
              <a:buChar char="•"/>
            </a:pPr>
            <a:r>
              <a:rPr lang="en-US" dirty="0">
                <a:solidFill>
                  <a:schemeClr val="tx1"/>
                </a:solidFill>
              </a:rPr>
              <a:t>Non-commute fuel</a:t>
            </a:r>
          </a:p>
          <a:p>
            <a:pPr algn="ctr"/>
            <a:endParaRPr lang="en-US" dirty="0"/>
          </a:p>
        </p:txBody>
      </p:sp>
      <p:sp>
        <p:nvSpPr>
          <p:cNvPr id="55" name="Rectangle 54">
            <a:extLst>
              <a:ext uri="{FF2B5EF4-FFF2-40B4-BE49-F238E27FC236}">
                <a16:creationId xmlns:a16="http://schemas.microsoft.com/office/drawing/2014/main" id="{E2663380-314A-40A4-ABCB-44C6583BD063}"/>
              </a:ext>
            </a:extLst>
          </p:cNvPr>
          <p:cNvSpPr/>
          <p:nvPr/>
        </p:nvSpPr>
        <p:spPr>
          <a:xfrm>
            <a:off x="8460768" y="5226412"/>
            <a:ext cx="2161309" cy="4912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Mobility Fuels</a:t>
            </a:r>
          </a:p>
        </p:txBody>
      </p:sp>
      <p:sp>
        <p:nvSpPr>
          <p:cNvPr id="3" name="Rectangle 2">
            <a:extLst>
              <a:ext uri="{FF2B5EF4-FFF2-40B4-BE49-F238E27FC236}">
                <a16:creationId xmlns:a16="http://schemas.microsoft.com/office/drawing/2014/main" id="{1A8CEF7D-2F59-4042-BBB3-EA05FC91AD27}"/>
              </a:ext>
            </a:extLst>
          </p:cNvPr>
          <p:cNvSpPr/>
          <p:nvPr/>
        </p:nvSpPr>
        <p:spPr>
          <a:xfrm>
            <a:off x="5762240" y="4143883"/>
            <a:ext cx="806631" cy="276999"/>
          </a:xfrm>
          <a:prstGeom prst="rect">
            <a:avLst/>
          </a:prstGeom>
        </p:spPr>
        <p:txBody>
          <a:bodyPr wrap="none">
            <a:spAutoFit/>
          </a:bodyPr>
          <a:lstStyle/>
          <a:p>
            <a:r>
              <a:rPr lang="en-US" sz="1200" dirty="0">
                <a:solidFill>
                  <a:schemeClr val="tx1"/>
                </a:solidFill>
              </a:rPr>
              <a:t>Analyses</a:t>
            </a:r>
          </a:p>
        </p:txBody>
      </p:sp>
      <p:sp>
        <p:nvSpPr>
          <p:cNvPr id="24" name="Triangle 28">
            <a:extLst>
              <a:ext uri="{FF2B5EF4-FFF2-40B4-BE49-F238E27FC236}">
                <a16:creationId xmlns:a16="http://schemas.microsoft.com/office/drawing/2014/main" id="{3EFD7CA8-AA7B-449E-A318-031160EC396C}"/>
              </a:ext>
            </a:extLst>
          </p:cNvPr>
          <p:cNvSpPr/>
          <p:nvPr/>
        </p:nvSpPr>
        <p:spPr>
          <a:xfrm rot="5400000">
            <a:off x="6212987" y="3418301"/>
            <a:ext cx="3430479" cy="502570"/>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7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D246-E5FC-48F5-9D12-14734D9B6D2A}"/>
              </a:ext>
            </a:extLst>
          </p:cNvPr>
          <p:cNvSpPr>
            <a:spLocks noGrp="1"/>
          </p:cNvSpPr>
          <p:nvPr>
            <p:ph type="title"/>
          </p:nvPr>
        </p:nvSpPr>
        <p:spPr/>
        <p:txBody>
          <a:bodyPr/>
          <a:lstStyle/>
          <a:p>
            <a:r>
              <a:rPr lang="en-US" dirty="0"/>
              <a:t>Palava Phase II Pathway to becoming a Net Zero Energy City</a:t>
            </a:r>
          </a:p>
        </p:txBody>
      </p:sp>
      <p:sp>
        <p:nvSpPr>
          <p:cNvPr id="4" name="Text Placeholder 3">
            <a:extLst>
              <a:ext uri="{FF2B5EF4-FFF2-40B4-BE49-F238E27FC236}">
                <a16:creationId xmlns:a16="http://schemas.microsoft.com/office/drawing/2014/main" id="{0A025D3B-7FE7-45F6-9834-B996F6830055}"/>
              </a:ext>
            </a:extLst>
          </p:cNvPr>
          <p:cNvSpPr>
            <a:spLocks noGrp="1"/>
          </p:cNvSpPr>
          <p:nvPr>
            <p:ph type="body" idx="2"/>
          </p:nvPr>
        </p:nvSpPr>
        <p:spPr>
          <a:xfrm>
            <a:off x="0" y="656054"/>
            <a:ext cx="12191997" cy="618378"/>
          </a:xfrm>
        </p:spPr>
        <p:txBody>
          <a:bodyPr>
            <a:normAutofit/>
          </a:bodyPr>
          <a:lstStyle/>
          <a:p>
            <a:r>
              <a:rPr lang="en-US" dirty="0"/>
              <a:t>75% energy savings potential identified for Phase II </a:t>
            </a:r>
            <a:r>
              <a:rPr lang="en-US" baseline="30000" dirty="0"/>
              <a:t>1</a:t>
            </a:r>
            <a:r>
              <a:rPr lang="en-US" dirty="0"/>
              <a:t> </a:t>
            </a:r>
          </a:p>
          <a:p>
            <a:endParaRPr lang="en-US" dirty="0"/>
          </a:p>
          <a:p>
            <a:endParaRPr lang="en-US" dirty="0"/>
          </a:p>
        </p:txBody>
      </p:sp>
      <p:sp>
        <p:nvSpPr>
          <p:cNvPr id="11" name="Rectangle 10">
            <a:extLst>
              <a:ext uri="{FF2B5EF4-FFF2-40B4-BE49-F238E27FC236}">
                <a16:creationId xmlns:a16="http://schemas.microsoft.com/office/drawing/2014/main" id="{3CE51D11-BAC3-470E-93F8-078737B2D9A5}"/>
              </a:ext>
            </a:extLst>
          </p:cNvPr>
          <p:cNvSpPr/>
          <p:nvPr/>
        </p:nvSpPr>
        <p:spPr>
          <a:xfrm>
            <a:off x="8759953" y="1049656"/>
            <a:ext cx="3250340" cy="6063198"/>
          </a:xfrm>
          <a:prstGeom prst="rect">
            <a:avLst/>
          </a:prstGeom>
        </p:spPr>
        <p:txBody>
          <a:bodyPr wrap="square">
            <a:spAutoFit/>
          </a:bodyPr>
          <a:lstStyle/>
          <a:p>
            <a:pPr marL="174625">
              <a:spcAft>
                <a:spcPts val="1600"/>
              </a:spcAft>
            </a:pPr>
            <a:r>
              <a:rPr lang="en-US" b="1" dirty="0"/>
              <a:t>Key Takeaways</a:t>
            </a:r>
          </a:p>
          <a:p>
            <a:pPr marL="282575" indent="-165100">
              <a:spcAft>
                <a:spcPts val="1600"/>
              </a:spcAft>
              <a:buFont typeface="Arial" panose="020B0604020202020204" pitchFamily="34" charset="0"/>
              <a:buChar char="•"/>
            </a:pPr>
            <a:r>
              <a:rPr lang="en-US" dirty="0"/>
              <a:t>Mobility is projected to account for 64% of the energy and 43% of the CO2 emissions in 2030 under BAU</a:t>
            </a:r>
          </a:p>
          <a:p>
            <a:pPr marL="282575" indent="-165100">
              <a:spcAft>
                <a:spcPts val="1600"/>
              </a:spcAft>
              <a:buFont typeface="Arial" panose="020B0604020202020204" pitchFamily="34" charset="0"/>
              <a:buChar char="•"/>
            </a:pPr>
            <a:r>
              <a:rPr lang="en-US" dirty="0"/>
              <a:t>Reducing commute and promoting NMT for inner-city travel has energy abatement potential of 56%; highest impact on energy and carbon emissions in the city</a:t>
            </a:r>
          </a:p>
          <a:p>
            <a:pPr marL="282575" indent="-165100">
              <a:spcAft>
                <a:spcPts val="1600"/>
              </a:spcAft>
              <a:buFont typeface="Arial" panose="020B0604020202020204" pitchFamily="34" charset="0"/>
              <a:buChar char="•"/>
            </a:pPr>
            <a:r>
              <a:rPr lang="en-US" dirty="0"/>
              <a:t>Buildings under BAU ~20% better than BEE average. Building loads abated by 24% through efficiency strategies (9% of city energy), will be &gt;40% below BEE average</a:t>
            </a:r>
            <a:r>
              <a:rPr lang="en-US" baseline="30000" dirty="0"/>
              <a:t>1</a:t>
            </a:r>
          </a:p>
          <a:p>
            <a:pPr marL="282575" indent="-165100">
              <a:spcAft>
                <a:spcPts val="1600"/>
              </a:spcAft>
              <a:buFont typeface="Arial" panose="020B0604020202020204" pitchFamily="34" charset="0"/>
              <a:buChar char="•"/>
            </a:pPr>
            <a:r>
              <a:rPr lang="en-US" dirty="0" err="1"/>
              <a:t>Add’l</a:t>
            </a:r>
            <a:r>
              <a:rPr lang="en-US" dirty="0"/>
              <a:t> building load offset by 24% with onsite PV (9% of city energy)</a:t>
            </a:r>
          </a:p>
          <a:p>
            <a:pPr marL="282575" indent="-165100">
              <a:spcAft>
                <a:spcPts val="1600"/>
              </a:spcAft>
              <a:buFont typeface="Arial" panose="020B0604020202020204" pitchFamily="34" charset="0"/>
              <a:buChar char="•"/>
            </a:pPr>
            <a:r>
              <a:rPr lang="en-US" dirty="0"/>
              <a:t>Remaining city-wide energy is 25% (19% from buildings and 6% from mobility)</a:t>
            </a:r>
            <a:r>
              <a:rPr lang="en-US" baseline="30000" dirty="0"/>
              <a:t>1</a:t>
            </a:r>
          </a:p>
          <a:p>
            <a:pPr>
              <a:spcAft>
                <a:spcPts val="1600"/>
              </a:spcAft>
            </a:pPr>
            <a:br>
              <a:rPr lang="en-US" dirty="0"/>
            </a:br>
            <a:endParaRPr lang="en-US" dirty="0"/>
          </a:p>
        </p:txBody>
      </p:sp>
      <p:sp>
        <p:nvSpPr>
          <p:cNvPr id="3" name="Rectangle 2">
            <a:extLst>
              <a:ext uri="{FF2B5EF4-FFF2-40B4-BE49-F238E27FC236}">
                <a16:creationId xmlns:a16="http://schemas.microsoft.com/office/drawing/2014/main" id="{F1A2AA41-428B-4B4A-AB25-3FDE2C6268C5}"/>
              </a:ext>
            </a:extLst>
          </p:cNvPr>
          <p:cNvSpPr/>
          <p:nvPr/>
        </p:nvSpPr>
        <p:spPr>
          <a:xfrm>
            <a:off x="110532" y="6343523"/>
            <a:ext cx="10849705" cy="507831"/>
          </a:xfrm>
          <a:prstGeom prst="rect">
            <a:avLst/>
          </a:prstGeom>
        </p:spPr>
        <p:txBody>
          <a:bodyPr wrap="square">
            <a:spAutoFit/>
          </a:bodyPr>
          <a:lstStyle/>
          <a:p>
            <a:pPr marL="228600" indent="-228600">
              <a:buFontTx/>
              <a:buAutoNum type="arabicPeriod"/>
            </a:pPr>
            <a:r>
              <a:rPr lang="en-US" sz="900" dirty="0">
                <a:latin typeface="Arial" charset="0"/>
              </a:rPr>
              <a:t>See Appendix for detailed calculations, See slide 11 for EUI comparison with </a:t>
            </a:r>
            <a:r>
              <a:rPr lang="en-US" sz="900" dirty="0">
                <a:latin typeface="Arial" panose="020B0604020202020204" pitchFamily="34" charset="0"/>
                <a:cs typeface="Arial" panose="020B0604020202020204" pitchFamily="34" charset="0"/>
              </a:rPr>
              <a:t>Bureau of Energy Efficiency (BEE) benchmark EUI </a:t>
            </a:r>
            <a:r>
              <a:rPr lang="en-US" sz="900" dirty="0">
                <a:latin typeface="Arial" charset="0"/>
              </a:rPr>
              <a:t> </a:t>
            </a:r>
          </a:p>
          <a:p>
            <a:pPr marL="228600" indent="-228600">
              <a:buAutoNum type="arabicPeriod"/>
            </a:pPr>
            <a:r>
              <a:rPr lang="en-US" sz="900" dirty="0">
                <a:latin typeface="Arial" charset="0"/>
              </a:rPr>
              <a:t>Only accounting for strategies fully quantified in the Analysis Phase. Additional abatement opportunities, including natural ventilation, efficiency and massing strategies exist that were not yet fully quantified  </a:t>
            </a:r>
          </a:p>
          <a:p>
            <a:pPr marL="228600" indent="-228600">
              <a:buAutoNum type="arabicPeriod"/>
            </a:pPr>
            <a:r>
              <a:rPr lang="en-US" sz="900" dirty="0">
                <a:latin typeface="Arial" charset="0"/>
              </a:rPr>
              <a:t>See slide 53 – 56 for description of additional strategies that warrant further analysis to achieve higher level of abatement</a:t>
            </a:r>
          </a:p>
        </p:txBody>
      </p:sp>
      <p:graphicFrame>
        <p:nvGraphicFramePr>
          <p:cNvPr id="19" name="Chart 18">
            <a:extLst>
              <a:ext uri="{FF2B5EF4-FFF2-40B4-BE49-F238E27FC236}">
                <a16:creationId xmlns:a16="http://schemas.microsoft.com/office/drawing/2014/main" id="{02570B0D-9A09-4853-BE2F-FA13EA6F4740}"/>
              </a:ext>
            </a:extLst>
          </p:cNvPr>
          <p:cNvGraphicFramePr>
            <a:graphicFrameLocks/>
          </p:cNvGraphicFramePr>
          <p:nvPr/>
        </p:nvGraphicFramePr>
        <p:xfrm>
          <a:off x="181708" y="1220343"/>
          <a:ext cx="8673043" cy="5078313"/>
        </p:xfrm>
        <a:graphic>
          <a:graphicData uri="http://schemas.openxmlformats.org/drawingml/2006/chart">
            <c:chart xmlns:c="http://schemas.openxmlformats.org/drawingml/2006/chart" xmlns:r="http://schemas.openxmlformats.org/officeDocument/2006/relationships" r:id="rId3"/>
          </a:graphicData>
        </a:graphic>
      </p:graphicFrame>
      <p:sp>
        <p:nvSpPr>
          <p:cNvPr id="9" name="Left Brace 8">
            <a:extLst>
              <a:ext uri="{FF2B5EF4-FFF2-40B4-BE49-F238E27FC236}">
                <a16:creationId xmlns:a16="http://schemas.microsoft.com/office/drawing/2014/main" id="{6ECB479A-4338-40AE-8712-E3909BD30EA6}"/>
              </a:ext>
            </a:extLst>
          </p:cNvPr>
          <p:cNvSpPr/>
          <p:nvPr/>
        </p:nvSpPr>
        <p:spPr>
          <a:xfrm>
            <a:off x="7151805" y="1847495"/>
            <a:ext cx="160658" cy="88326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Left Brace 9">
            <a:extLst>
              <a:ext uri="{FF2B5EF4-FFF2-40B4-BE49-F238E27FC236}">
                <a16:creationId xmlns:a16="http://schemas.microsoft.com/office/drawing/2014/main" id="{225262CD-CAA5-4EE6-9272-094AF27F80D7}"/>
              </a:ext>
            </a:extLst>
          </p:cNvPr>
          <p:cNvSpPr/>
          <p:nvPr/>
        </p:nvSpPr>
        <p:spPr>
          <a:xfrm>
            <a:off x="7151805" y="2818807"/>
            <a:ext cx="160658" cy="11887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 Placeholder 22">
            <a:extLst>
              <a:ext uri="{FF2B5EF4-FFF2-40B4-BE49-F238E27FC236}">
                <a16:creationId xmlns:a16="http://schemas.microsoft.com/office/drawing/2014/main" id="{32047CB5-14EE-4A71-A5F2-94F11778D81D}"/>
              </a:ext>
            </a:extLst>
          </p:cNvPr>
          <p:cNvSpPr txBox="1">
            <a:spLocks/>
          </p:cNvSpPr>
          <p:nvPr/>
        </p:nvSpPr>
        <p:spPr bwMode="auto">
          <a:xfrm>
            <a:off x="6370320" y="2113387"/>
            <a:ext cx="781486" cy="454666"/>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Mobility Footprint</a:t>
            </a:r>
            <a:endParaRPr lang="en-US" sz="1100" dirty="0">
              <a:latin typeface="Arial "/>
            </a:endParaRPr>
          </a:p>
        </p:txBody>
      </p:sp>
      <p:sp>
        <p:nvSpPr>
          <p:cNvPr id="14" name="Text Placeholder 22">
            <a:extLst>
              <a:ext uri="{FF2B5EF4-FFF2-40B4-BE49-F238E27FC236}">
                <a16:creationId xmlns:a16="http://schemas.microsoft.com/office/drawing/2014/main" id="{E44051E5-317C-42C0-934D-45B27B467EE6}"/>
              </a:ext>
            </a:extLst>
          </p:cNvPr>
          <p:cNvSpPr txBox="1">
            <a:spLocks/>
          </p:cNvSpPr>
          <p:nvPr/>
        </p:nvSpPr>
        <p:spPr bwMode="auto">
          <a:xfrm>
            <a:off x="6370319" y="3157232"/>
            <a:ext cx="781486" cy="454666"/>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Buildings Footprint</a:t>
            </a:r>
            <a:endParaRPr lang="en-US" sz="1100" dirty="0">
              <a:latin typeface="Arial "/>
            </a:endParaRPr>
          </a:p>
        </p:txBody>
      </p:sp>
      <p:sp>
        <p:nvSpPr>
          <p:cNvPr id="5" name="TextBox 4">
            <a:extLst>
              <a:ext uri="{FF2B5EF4-FFF2-40B4-BE49-F238E27FC236}">
                <a16:creationId xmlns:a16="http://schemas.microsoft.com/office/drawing/2014/main" id="{638ED2BC-C64F-4EA4-9F68-271802DB80DC}"/>
              </a:ext>
            </a:extLst>
          </p:cNvPr>
          <p:cNvSpPr txBox="1"/>
          <p:nvPr/>
        </p:nvSpPr>
        <p:spPr>
          <a:xfrm>
            <a:off x="733529" y="2751885"/>
            <a:ext cx="1929284" cy="261610"/>
          </a:xfrm>
          <a:prstGeom prst="rect">
            <a:avLst/>
          </a:prstGeom>
          <a:noFill/>
        </p:spPr>
        <p:txBody>
          <a:bodyPr wrap="square" rtlCol="0">
            <a:spAutoFit/>
          </a:bodyPr>
          <a:lstStyle/>
          <a:p>
            <a:pPr algn="ctr"/>
            <a:r>
              <a:rPr lang="en-US" sz="1100" b="1" dirty="0"/>
              <a:t>Mobility</a:t>
            </a:r>
          </a:p>
        </p:txBody>
      </p:sp>
      <p:sp>
        <p:nvSpPr>
          <p:cNvPr id="24" name="TextBox 23">
            <a:extLst>
              <a:ext uri="{FF2B5EF4-FFF2-40B4-BE49-F238E27FC236}">
                <a16:creationId xmlns:a16="http://schemas.microsoft.com/office/drawing/2014/main" id="{9A6A5ADE-18F7-43ED-8BD7-64600AD371CE}"/>
              </a:ext>
            </a:extLst>
          </p:cNvPr>
          <p:cNvSpPr txBox="1"/>
          <p:nvPr/>
        </p:nvSpPr>
        <p:spPr>
          <a:xfrm>
            <a:off x="733529" y="4378597"/>
            <a:ext cx="1929284" cy="261610"/>
          </a:xfrm>
          <a:prstGeom prst="rect">
            <a:avLst/>
          </a:prstGeom>
          <a:noFill/>
        </p:spPr>
        <p:txBody>
          <a:bodyPr wrap="square" rtlCol="0">
            <a:spAutoFit/>
          </a:bodyPr>
          <a:lstStyle/>
          <a:p>
            <a:pPr algn="ctr"/>
            <a:r>
              <a:rPr lang="en-US" sz="1100" b="1" dirty="0"/>
              <a:t>Amenities</a:t>
            </a:r>
          </a:p>
        </p:txBody>
      </p:sp>
      <p:sp>
        <p:nvSpPr>
          <p:cNvPr id="35" name="TextBox 34">
            <a:extLst>
              <a:ext uri="{FF2B5EF4-FFF2-40B4-BE49-F238E27FC236}">
                <a16:creationId xmlns:a16="http://schemas.microsoft.com/office/drawing/2014/main" id="{3615AF89-4F27-4AB9-8310-3A10C08A5CA5}"/>
              </a:ext>
            </a:extLst>
          </p:cNvPr>
          <p:cNvSpPr txBox="1"/>
          <p:nvPr/>
        </p:nvSpPr>
        <p:spPr>
          <a:xfrm>
            <a:off x="733529" y="4742013"/>
            <a:ext cx="1929284" cy="261610"/>
          </a:xfrm>
          <a:prstGeom prst="rect">
            <a:avLst/>
          </a:prstGeom>
          <a:noFill/>
        </p:spPr>
        <p:txBody>
          <a:bodyPr wrap="square" rtlCol="0">
            <a:spAutoFit/>
          </a:bodyPr>
          <a:lstStyle/>
          <a:p>
            <a:pPr algn="ctr"/>
            <a:r>
              <a:rPr lang="en-US" sz="1100" b="1" dirty="0"/>
              <a:t>Commercial</a:t>
            </a:r>
          </a:p>
        </p:txBody>
      </p:sp>
      <p:sp>
        <p:nvSpPr>
          <p:cNvPr id="36" name="TextBox 35">
            <a:extLst>
              <a:ext uri="{FF2B5EF4-FFF2-40B4-BE49-F238E27FC236}">
                <a16:creationId xmlns:a16="http://schemas.microsoft.com/office/drawing/2014/main" id="{C9E121D6-2EB3-41A5-82C0-E98CB6618713}"/>
              </a:ext>
            </a:extLst>
          </p:cNvPr>
          <p:cNvSpPr txBox="1"/>
          <p:nvPr/>
        </p:nvSpPr>
        <p:spPr>
          <a:xfrm>
            <a:off x="733529" y="5204085"/>
            <a:ext cx="1929284" cy="261610"/>
          </a:xfrm>
          <a:prstGeom prst="rect">
            <a:avLst/>
          </a:prstGeom>
          <a:noFill/>
        </p:spPr>
        <p:txBody>
          <a:bodyPr wrap="square" rtlCol="0">
            <a:spAutoFit/>
          </a:bodyPr>
          <a:lstStyle/>
          <a:p>
            <a:pPr algn="ctr"/>
            <a:r>
              <a:rPr lang="en-US" sz="1100" b="1" dirty="0"/>
              <a:t>Residential</a:t>
            </a:r>
          </a:p>
        </p:txBody>
      </p:sp>
    </p:spTree>
    <p:extLst>
      <p:ext uri="{BB962C8B-B14F-4D97-AF65-F5344CB8AC3E}">
        <p14:creationId xmlns:p14="http://schemas.microsoft.com/office/powerpoint/2010/main" val="89675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D2E633A-C350-4F55-8D90-C90BA8285745}"/>
              </a:ext>
            </a:extLst>
          </p:cNvPr>
          <p:cNvSpPr/>
          <p:nvPr/>
        </p:nvSpPr>
        <p:spPr>
          <a:xfrm rot="10800000">
            <a:off x="4847330" y="1418734"/>
            <a:ext cx="2112428" cy="3904616"/>
          </a:xfrm>
          <a:prstGeom prst="triangl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22">
            <a:extLst>
              <a:ext uri="{FF2B5EF4-FFF2-40B4-BE49-F238E27FC236}">
                <a16:creationId xmlns:a16="http://schemas.microsoft.com/office/drawing/2014/main" id="{4C9DD287-DE6F-41F3-883D-97AEC1811792}"/>
              </a:ext>
            </a:extLst>
          </p:cNvPr>
          <p:cNvSpPr txBox="1">
            <a:spLocks/>
          </p:cNvSpPr>
          <p:nvPr/>
        </p:nvSpPr>
        <p:spPr bwMode="auto">
          <a:xfrm>
            <a:off x="1795735" y="3796550"/>
            <a:ext cx="3217670" cy="947879"/>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Residential Building Passive Design</a:t>
            </a:r>
            <a:r>
              <a:rPr lang="en-US" sz="1200" b="1" baseline="30000" dirty="0">
                <a:latin typeface="Arial "/>
              </a:rPr>
              <a:t>1</a:t>
            </a:r>
          </a:p>
          <a:p>
            <a:pPr marL="111125" lvl="1" indent="-111125">
              <a:spcBef>
                <a:spcPts val="400"/>
              </a:spcBef>
              <a:spcAft>
                <a:spcPts val="0"/>
              </a:spcAft>
            </a:pPr>
            <a:r>
              <a:rPr lang="en-US" sz="1100" dirty="0">
                <a:latin typeface="Arial "/>
              </a:rPr>
              <a:t>Insulated Concrete Forms (ICFs) (2-5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High Solar Reflective Index (SRI) paint (0-2 </a:t>
            </a:r>
            <a:r>
              <a:rPr lang="en-US" sz="1100" dirty="0" err="1">
                <a:latin typeface="Arial "/>
              </a:rPr>
              <a:t>yr</a:t>
            </a:r>
            <a:r>
              <a:rPr lang="en-US" sz="1100" dirty="0">
                <a:latin typeface="Arial "/>
              </a:rPr>
              <a:t>)</a:t>
            </a:r>
          </a:p>
          <a:p>
            <a:pPr marL="111125" lvl="1" indent="-111125">
              <a:spcBef>
                <a:spcPts val="400"/>
              </a:spcBef>
              <a:spcAft>
                <a:spcPts val="0"/>
              </a:spcAft>
            </a:pPr>
            <a:endParaRPr lang="en-US" sz="1100" dirty="0">
              <a:latin typeface="Arial "/>
            </a:endParaRPr>
          </a:p>
        </p:txBody>
      </p:sp>
      <p:sp>
        <p:nvSpPr>
          <p:cNvPr id="17" name="Text Placeholder 22">
            <a:extLst>
              <a:ext uri="{FF2B5EF4-FFF2-40B4-BE49-F238E27FC236}">
                <a16:creationId xmlns:a16="http://schemas.microsoft.com/office/drawing/2014/main" id="{7150B825-384C-4131-9AED-0785C4B06791}"/>
              </a:ext>
            </a:extLst>
          </p:cNvPr>
          <p:cNvSpPr txBox="1">
            <a:spLocks/>
          </p:cNvSpPr>
          <p:nvPr/>
        </p:nvSpPr>
        <p:spPr bwMode="auto">
          <a:xfrm>
            <a:off x="1746966" y="4696960"/>
            <a:ext cx="3185877" cy="912933"/>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Residential Buildings Behavioral and Equipment Efficiency Programs</a:t>
            </a:r>
          </a:p>
          <a:p>
            <a:pPr marL="111125" lvl="1" indent="-111125">
              <a:spcBef>
                <a:spcPts val="400"/>
              </a:spcBef>
              <a:spcAft>
                <a:spcPts val="0"/>
              </a:spcAft>
            </a:pPr>
            <a:r>
              <a:rPr lang="en-US" sz="1100" dirty="0">
                <a:latin typeface="Arial "/>
              </a:rPr>
              <a:t>Energy efficiency awareness programs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Energy efficient appliances program (0-2 </a:t>
            </a:r>
            <a:r>
              <a:rPr lang="en-US" sz="1100" dirty="0" err="1">
                <a:latin typeface="Arial "/>
              </a:rPr>
              <a:t>yr</a:t>
            </a:r>
            <a:r>
              <a:rPr lang="en-US" sz="1100" dirty="0">
                <a:latin typeface="Arial "/>
              </a:rPr>
              <a:t>)</a:t>
            </a:r>
          </a:p>
        </p:txBody>
      </p:sp>
      <p:sp>
        <p:nvSpPr>
          <p:cNvPr id="18" name="Text Placeholder 22">
            <a:extLst>
              <a:ext uri="{FF2B5EF4-FFF2-40B4-BE49-F238E27FC236}">
                <a16:creationId xmlns:a16="http://schemas.microsoft.com/office/drawing/2014/main" id="{7AAD8B69-5209-440D-B84F-7FF923E3A001}"/>
              </a:ext>
            </a:extLst>
          </p:cNvPr>
          <p:cNvSpPr txBox="1">
            <a:spLocks/>
          </p:cNvSpPr>
          <p:nvPr/>
        </p:nvSpPr>
        <p:spPr bwMode="auto">
          <a:xfrm>
            <a:off x="1808544" y="1675049"/>
            <a:ext cx="2965602" cy="845287"/>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Commercial Efficiency Strategies</a:t>
            </a:r>
            <a:endParaRPr lang="en-US" sz="1200" b="1" baseline="30000" dirty="0">
              <a:latin typeface="Arial "/>
            </a:endParaRPr>
          </a:p>
          <a:p>
            <a:pPr marL="111125" lvl="1" indent="-111125">
              <a:spcBef>
                <a:spcPts val="400"/>
              </a:spcBef>
              <a:spcAft>
                <a:spcPts val="0"/>
              </a:spcAft>
            </a:pPr>
            <a:r>
              <a:rPr lang="en-US" sz="1100" dirty="0">
                <a:latin typeface="Arial "/>
              </a:rPr>
              <a:t>EUI reduction through efficient plant design, VFDs, improved HVAC controls &amp; piping design (</a:t>
            </a:r>
            <a:r>
              <a:rPr lang="en-US" sz="1100" b="1" dirty="0">
                <a:latin typeface="Arial "/>
              </a:rPr>
              <a:t>0-2 </a:t>
            </a:r>
            <a:r>
              <a:rPr lang="en-US" sz="1100" b="1" dirty="0" err="1">
                <a:latin typeface="Arial "/>
              </a:rPr>
              <a:t>yr</a:t>
            </a:r>
            <a:r>
              <a:rPr lang="en-US" sz="1100" b="1" dirty="0">
                <a:latin typeface="Arial "/>
              </a:rPr>
              <a:t>)</a:t>
            </a:r>
          </a:p>
        </p:txBody>
      </p:sp>
      <p:sp>
        <p:nvSpPr>
          <p:cNvPr id="19" name="Text Placeholder 22">
            <a:extLst>
              <a:ext uri="{FF2B5EF4-FFF2-40B4-BE49-F238E27FC236}">
                <a16:creationId xmlns:a16="http://schemas.microsoft.com/office/drawing/2014/main" id="{AE457A16-303E-4F0F-90CE-CA2A292BD999}"/>
              </a:ext>
            </a:extLst>
          </p:cNvPr>
          <p:cNvSpPr txBox="1">
            <a:spLocks/>
          </p:cNvSpPr>
          <p:nvPr/>
        </p:nvSpPr>
        <p:spPr bwMode="auto">
          <a:xfrm>
            <a:off x="1827528" y="2708469"/>
            <a:ext cx="3185877" cy="9630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Central Plant / District Cooling</a:t>
            </a:r>
          </a:p>
          <a:p>
            <a:pPr marL="111125" lvl="1" indent="-111125">
              <a:spcBef>
                <a:spcPts val="400"/>
              </a:spcBef>
              <a:spcAft>
                <a:spcPts val="0"/>
              </a:spcAft>
            </a:pPr>
            <a:r>
              <a:rPr lang="en-US" sz="1100" dirty="0">
                <a:latin typeface="Arial "/>
              </a:rPr>
              <a:t>Central plant for Sector 2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District Cooling considered (2-5 </a:t>
            </a:r>
            <a:r>
              <a:rPr lang="en-US" sz="1100" dirty="0" err="1">
                <a:latin typeface="Arial "/>
              </a:rPr>
              <a:t>yr</a:t>
            </a:r>
            <a:r>
              <a:rPr lang="en-US" sz="1100" dirty="0">
                <a:latin typeface="Arial "/>
              </a:rPr>
              <a:t>)</a:t>
            </a:r>
          </a:p>
          <a:p>
            <a:pPr marL="0" lvl="1" indent="0">
              <a:spcBef>
                <a:spcPts val="400"/>
              </a:spcBef>
              <a:spcAft>
                <a:spcPts val="0"/>
              </a:spcAft>
              <a:buNone/>
            </a:pPr>
            <a:endParaRPr lang="en-US" sz="1200" b="1" dirty="0">
              <a:latin typeface="Arial "/>
            </a:endParaRPr>
          </a:p>
        </p:txBody>
      </p:sp>
      <p:sp>
        <p:nvSpPr>
          <p:cNvPr id="21" name="Text Placeholder 22">
            <a:extLst>
              <a:ext uri="{FF2B5EF4-FFF2-40B4-BE49-F238E27FC236}">
                <a16:creationId xmlns:a16="http://schemas.microsoft.com/office/drawing/2014/main" id="{7C37EC40-64D9-4E17-A23D-6CB300849684}"/>
              </a:ext>
            </a:extLst>
          </p:cNvPr>
          <p:cNvSpPr txBox="1">
            <a:spLocks/>
          </p:cNvSpPr>
          <p:nvPr/>
        </p:nvSpPr>
        <p:spPr bwMode="auto">
          <a:xfrm>
            <a:off x="7251202" y="1244597"/>
            <a:ext cx="3185877"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Residential PV</a:t>
            </a:r>
          </a:p>
          <a:p>
            <a:pPr marL="111125" lvl="1" indent="-111125">
              <a:spcBef>
                <a:spcPts val="400"/>
              </a:spcBef>
              <a:spcAft>
                <a:spcPts val="0"/>
              </a:spcAft>
            </a:pPr>
            <a:r>
              <a:rPr lang="en-US" sz="1100" dirty="0">
                <a:latin typeface="Arial "/>
              </a:rPr>
              <a:t>Rooftop PV for 100% common area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Vertical Mount and Overhang PV (2-5 </a:t>
            </a:r>
            <a:r>
              <a:rPr lang="en-US" sz="1100" dirty="0" err="1">
                <a:latin typeface="Arial "/>
              </a:rPr>
              <a:t>yr</a:t>
            </a:r>
            <a:r>
              <a:rPr lang="en-US" sz="1100" dirty="0">
                <a:latin typeface="Arial "/>
              </a:rPr>
              <a:t>)</a:t>
            </a:r>
            <a:endParaRPr lang="en-US" sz="1100" baseline="30000" dirty="0">
              <a:latin typeface="Arial "/>
            </a:endParaRPr>
          </a:p>
        </p:txBody>
      </p:sp>
      <p:sp>
        <p:nvSpPr>
          <p:cNvPr id="22" name="Text Placeholder 22">
            <a:extLst>
              <a:ext uri="{FF2B5EF4-FFF2-40B4-BE49-F238E27FC236}">
                <a16:creationId xmlns:a16="http://schemas.microsoft.com/office/drawing/2014/main" id="{16AE2F69-BBC3-436E-93AD-85C4175A4906}"/>
              </a:ext>
            </a:extLst>
          </p:cNvPr>
          <p:cNvSpPr txBox="1">
            <a:spLocks/>
          </p:cNvSpPr>
          <p:nvPr/>
        </p:nvSpPr>
        <p:spPr bwMode="auto">
          <a:xfrm>
            <a:off x="7245467" y="3046711"/>
            <a:ext cx="3185877"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Amenities PV</a:t>
            </a:r>
          </a:p>
          <a:p>
            <a:pPr marL="111125" lvl="1" indent="-111125">
              <a:spcBef>
                <a:spcPts val="400"/>
              </a:spcBef>
              <a:spcAft>
                <a:spcPts val="0"/>
              </a:spcAft>
            </a:pPr>
            <a:r>
              <a:rPr lang="en-US" sz="1100" dirty="0">
                <a:latin typeface="Arial "/>
              </a:rPr>
              <a:t>School rooftop PV for NZE schools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Clubhouse rooftop PV for NZE clubs (0-2 </a:t>
            </a:r>
            <a:r>
              <a:rPr lang="en-US" sz="1100" dirty="0" err="1">
                <a:latin typeface="Arial "/>
              </a:rPr>
              <a:t>yr</a:t>
            </a:r>
            <a:r>
              <a:rPr lang="en-US" sz="1100" dirty="0">
                <a:latin typeface="Arial "/>
              </a:rPr>
              <a:t>)</a:t>
            </a:r>
          </a:p>
        </p:txBody>
      </p:sp>
      <p:sp>
        <p:nvSpPr>
          <p:cNvPr id="23" name="Text Placeholder 22">
            <a:extLst>
              <a:ext uri="{FF2B5EF4-FFF2-40B4-BE49-F238E27FC236}">
                <a16:creationId xmlns:a16="http://schemas.microsoft.com/office/drawing/2014/main" id="{BF791F81-4DBB-4769-9802-E5F63B3F6F96}"/>
              </a:ext>
            </a:extLst>
          </p:cNvPr>
          <p:cNvSpPr txBox="1">
            <a:spLocks/>
          </p:cNvSpPr>
          <p:nvPr/>
        </p:nvSpPr>
        <p:spPr bwMode="auto">
          <a:xfrm>
            <a:off x="7251201" y="3847160"/>
            <a:ext cx="3180143"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PV for EV Power</a:t>
            </a:r>
          </a:p>
          <a:p>
            <a:pPr marL="111125" lvl="1" indent="-111125">
              <a:spcBef>
                <a:spcPts val="400"/>
              </a:spcBef>
              <a:spcAft>
                <a:spcPts val="0"/>
              </a:spcAft>
            </a:pPr>
            <a:r>
              <a:rPr lang="en-US" sz="1100" dirty="0">
                <a:latin typeface="Arial "/>
              </a:rPr>
              <a:t>MLCP rooftop PV (</a:t>
            </a:r>
            <a:r>
              <a:rPr lang="en-US" sz="900" dirty="0">
                <a:latin typeface="Arial "/>
              </a:rPr>
              <a:t>for EV or other captive load) (0-2 </a:t>
            </a:r>
            <a:r>
              <a:rPr lang="en-US" sz="900" dirty="0" err="1">
                <a:latin typeface="Arial "/>
              </a:rPr>
              <a:t>yr</a:t>
            </a:r>
            <a:r>
              <a:rPr lang="en-US" sz="900" dirty="0">
                <a:latin typeface="Arial "/>
              </a:rPr>
              <a:t>)</a:t>
            </a:r>
            <a:endParaRPr lang="en-US" sz="1100" dirty="0">
              <a:latin typeface="Arial "/>
            </a:endParaRPr>
          </a:p>
          <a:p>
            <a:pPr marL="111125" lvl="1" indent="-111125">
              <a:spcBef>
                <a:spcPts val="400"/>
              </a:spcBef>
              <a:spcAft>
                <a:spcPts val="0"/>
              </a:spcAft>
            </a:pPr>
            <a:r>
              <a:rPr lang="en-US" sz="1100" dirty="0">
                <a:latin typeface="Arial "/>
              </a:rPr>
              <a:t>Carport PV street level (2-5 </a:t>
            </a:r>
            <a:r>
              <a:rPr lang="en-US" sz="1100" dirty="0" err="1">
                <a:latin typeface="Arial "/>
              </a:rPr>
              <a:t>yr</a:t>
            </a:r>
            <a:r>
              <a:rPr lang="en-US" sz="1100" dirty="0">
                <a:latin typeface="Arial "/>
              </a:rPr>
              <a:t>)</a:t>
            </a:r>
          </a:p>
        </p:txBody>
      </p:sp>
      <p:sp>
        <p:nvSpPr>
          <p:cNvPr id="24" name="Text Placeholder 22">
            <a:extLst>
              <a:ext uri="{FF2B5EF4-FFF2-40B4-BE49-F238E27FC236}">
                <a16:creationId xmlns:a16="http://schemas.microsoft.com/office/drawing/2014/main" id="{10E26443-5917-40B4-BA88-C932BA220EEC}"/>
              </a:ext>
            </a:extLst>
          </p:cNvPr>
          <p:cNvSpPr txBox="1">
            <a:spLocks/>
          </p:cNvSpPr>
          <p:nvPr/>
        </p:nvSpPr>
        <p:spPr bwMode="auto">
          <a:xfrm>
            <a:off x="7245466" y="4803659"/>
            <a:ext cx="3230232" cy="144083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NMT and EV Commuting Solutions</a:t>
            </a:r>
          </a:p>
          <a:p>
            <a:pPr marL="111125" lvl="1" indent="-111125">
              <a:spcBef>
                <a:spcPts val="400"/>
              </a:spcBef>
              <a:spcAft>
                <a:spcPts val="0"/>
              </a:spcAft>
            </a:pPr>
            <a:r>
              <a:rPr lang="en-US" sz="1100" dirty="0">
                <a:latin typeface="Arial "/>
              </a:rPr>
              <a:t>Enabling live-work targets, NMT network (2-5 </a:t>
            </a:r>
            <a:r>
              <a:rPr lang="en-US" sz="1100" dirty="0" err="1">
                <a:latin typeface="Arial "/>
              </a:rPr>
              <a:t>yr</a:t>
            </a:r>
            <a:r>
              <a:rPr lang="en-US" sz="1100" dirty="0">
                <a:latin typeface="Arial "/>
              </a:rPr>
              <a:t>) </a:t>
            </a:r>
          </a:p>
          <a:p>
            <a:pPr marL="111125" lvl="1" indent="-111125">
              <a:spcBef>
                <a:spcPts val="400"/>
              </a:spcBef>
              <a:spcAft>
                <a:spcPts val="0"/>
              </a:spcAft>
            </a:pPr>
            <a:endParaRPr lang="en-US" sz="1100" dirty="0">
              <a:latin typeface="Arial "/>
            </a:endParaRPr>
          </a:p>
          <a:p>
            <a:pPr marL="111125" lvl="1" indent="-111125">
              <a:spcBef>
                <a:spcPts val="400"/>
              </a:spcBef>
              <a:spcAft>
                <a:spcPts val="0"/>
              </a:spcAft>
            </a:pPr>
            <a:endParaRPr lang="en-US" sz="1100" dirty="0">
              <a:latin typeface="Arial "/>
            </a:endParaRPr>
          </a:p>
          <a:p>
            <a:pPr marL="0" lvl="1" indent="0">
              <a:spcBef>
                <a:spcPts val="400"/>
              </a:spcBef>
              <a:spcAft>
                <a:spcPts val="0"/>
              </a:spcAft>
              <a:buNone/>
            </a:pPr>
            <a:endParaRPr lang="en-US" sz="1200" b="1" dirty="0">
              <a:latin typeface="Arial "/>
            </a:endParaRPr>
          </a:p>
          <a:p>
            <a:pPr marL="0" lvl="1" indent="0">
              <a:spcBef>
                <a:spcPts val="400"/>
              </a:spcBef>
              <a:spcAft>
                <a:spcPts val="0"/>
              </a:spcAft>
              <a:buNone/>
            </a:pPr>
            <a:endParaRPr lang="en-US" sz="1200" b="1" dirty="0">
              <a:latin typeface="Arial "/>
            </a:endParaRPr>
          </a:p>
        </p:txBody>
      </p:sp>
      <p:sp>
        <p:nvSpPr>
          <p:cNvPr id="25" name="Text Placeholder 22">
            <a:extLst>
              <a:ext uri="{FF2B5EF4-FFF2-40B4-BE49-F238E27FC236}">
                <a16:creationId xmlns:a16="http://schemas.microsoft.com/office/drawing/2014/main" id="{9EF00A3B-CBEA-4209-8388-0671B2523BE9}"/>
              </a:ext>
            </a:extLst>
          </p:cNvPr>
          <p:cNvSpPr txBox="1">
            <a:spLocks/>
          </p:cNvSpPr>
          <p:nvPr/>
        </p:nvSpPr>
        <p:spPr bwMode="auto">
          <a:xfrm>
            <a:off x="7301801" y="5337716"/>
            <a:ext cx="2765399" cy="748722"/>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Inner Palava mobility NMT &amp; EV</a:t>
            </a:r>
          </a:p>
          <a:p>
            <a:pPr marL="111125" lvl="1" indent="-111125">
              <a:spcBef>
                <a:spcPts val="400"/>
              </a:spcBef>
              <a:spcAft>
                <a:spcPts val="0"/>
              </a:spcAft>
            </a:pPr>
            <a:r>
              <a:rPr lang="en-US" sz="1100" dirty="0">
                <a:latin typeface="Arial "/>
              </a:rPr>
              <a:t>Buildout of EV infrastructure (2-5 </a:t>
            </a:r>
            <a:r>
              <a:rPr lang="en-US" sz="1100" dirty="0" err="1">
                <a:latin typeface="Arial "/>
              </a:rPr>
              <a:t>yr</a:t>
            </a:r>
            <a:r>
              <a:rPr lang="en-US" sz="1100" dirty="0">
                <a:latin typeface="Arial "/>
              </a:rPr>
              <a:t>) </a:t>
            </a:r>
          </a:p>
          <a:p>
            <a:pPr marL="0" lvl="1" indent="0">
              <a:spcBef>
                <a:spcPts val="400"/>
              </a:spcBef>
              <a:spcAft>
                <a:spcPts val="0"/>
              </a:spcAft>
              <a:buNone/>
            </a:pPr>
            <a:endParaRPr lang="en-US" sz="1200" b="1" dirty="0">
              <a:latin typeface="Arial "/>
            </a:endParaRPr>
          </a:p>
        </p:txBody>
      </p:sp>
      <p:pic>
        <p:nvPicPr>
          <p:cNvPr id="8" name="Picture 7">
            <a:extLst>
              <a:ext uri="{FF2B5EF4-FFF2-40B4-BE49-F238E27FC236}">
                <a16:creationId xmlns:a16="http://schemas.microsoft.com/office/drawing/2014/main" id="{2E9F7056-099E-4363-BB2A-311DF7C34E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45874" y="1370374"/>
            <a:ext cx="633931" cy="639258"/>
          </a:xfrm>
          <a:prstGeom prst="rect">
            <a:avLst/>
          </a:prstGeom>
        </p:spPr>
      </p:pic>
      <p:pic>
        <p:nvPicPr>
          <p:cNvPr id="29" name="Picture 28">
            <a:extLst>
              <a:ext uri="{FF2B5EF4-FFF2-40B4-BE49-F238E27FC236}">
                <a16:creationId xmlns:a16="http://schemas.microsoft.com/office/drawing/2014/main" id="{70C03C12-3691-413B-9A6E-1C882F1C85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50864" y="2122657"/>
            <a:ext cx="623953" cy="629196"/>
          </a:xfrm>
          <a:prstGeom prst="rect">
            <a:avLst/>
          </a:prstGeom>
        </p:spPr>
      </p:pic>
      <p:pic>
        <p:nvPicPr>
          <p:cNvPr id="27" name="Picture 26">
            <a:extLst>
              <a:ext uri="{FF2B5EF4-FFF2-40B4-BE49-F238E27FC236}">
                <a16:creationId xmlns:a16="http://schemas.microsoft.com/office/drawing/2014/main" id="{7948CA23-A558-4FBE-B0E7-5A6DC93DAE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6472" y="3807020"/>
            <a:ext cx="633101" cy="627843"/>
          </a:xfrm>
          <a:prstGeom prst="rect">
            <a:avLst/>
          </a:prstGeom>
        </p:spPr>
      </p:pic>
      <p:pic>
        <p:nvPicPr>
          <p:cNvPr id="30" name="Picture 29">
            <a:extLst>
              <a:ext uri="{FF2B5EF4-FFF2-40B4-BE49-F238E27FC236}">
                <a16:creationId xmlns:a16="http://schemas.microsoft.com/office/drawing/2014/main" id="{F9CF2EF6-0885-4899-85B9-99085FC1DB0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07010" y="2936797"/>
            <a:ext cx="630542" cy="614383"/>
          </a:xfrm>
          <a:prstGeom prst="rect">
            <a:avLst/>
          </a:prstGeom>
        </p:spPr>
      </p:pic>
      <p:pic>
        <p:nvPicPr>
          <p:cNvPr id="1025" name="Picture 1024">
            <a:extLst>
              <a:ext uri="{FF2B5EF4-FFF2-40B4-BE49-F238E27FC236}">
                <a16:creationId xmlns:a16="http://schemas.microsoft.com/office/drawing/2014/main" id="{93612A0F-170C-4A4C-BBA8-CC2231E05DA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675398" y="4612319"/>
            <a:ext cx="631080" cy="626138"/>
          </a:xfrm>
          <a:prstGeom prst="rect">
            <a:avLst/>
          </a:prstGeom>
        </p:spPr>
      </p:pic>
      <p:pic>
        <p:nvPicPr>
          <p:cNvPr id="1027" name="Picture 1026">
            <a:extLst>
              <a:ext uri="{FF2B5EF4-FFF2-40B4-BE49-F238E27FC236}">
                <a16:creationId xmlns:a16="http://schemas.microsoft.com/office/drawing/2014/main" id="{6232A8B6-7E5D-473F-B787-0E4A290BD7D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671124" y="3673138"/>
            <a:ext cx="631080" cy="639258"/>
          </a:xfrm>
          <a:prstGeom prst="rect">
            <a:avLst/>
          </a:prstGeom>
        </p:spPr>
      </p:pic>
      <p:grpSp>
        <p:nvGrpSpPr>
          <p:cNvPr id="1033" name="Group 1032">
            <a:extLst>
              <a:ext uri="{FF2B5EF4-FFF2-40B4-BE49-F238E27FC236}">
                <a16:creationId xmlns:a16="http://schemas.microsoft.com/office/drawing/2014/main" id="{701694A1-E061-4EBE-BA83-63D7BBF48AE1}"/>
              </a:ext>
            </a:extLst>
          </p:cNvPr>
          <p:cNvGrpSpPr/>
          <p:nvPr/>
        </p:nvGrpSpPr>
        <p:grpSpPr>
          <a:xfrm>
            <a:off x="725317" y="4786112"/>
            <a:ext cx="559505" cy="557724"/>
            <a:chOff x="11076286" y="1048455"/>
            <a:chExt cx="559505" cy="557724"/>
          </a:xfrm>
        </p:grpSpPr>
        <p:sp>
          <p:nvSpPr>
            <p:cNvPr id="1029" name="Rectangle 1028">
              <a:extLst>
                <a:ext uri="{FF2B5EF4-FFF2-40B4-BE49-F238E27FC236}">
                  <a16:creationId xmlns:a16="http://schemas.microsoft.com/office/drawing/2014/main" id="{F15866BF-6498-4224-88B4-1624A53CB9A1}"/>
                </a:ext>
              </a:extLst>
            </p:cNvPr>
            <p:cNvSpPr>
              <a:spLocks noChangeAspect="1"/>
            </p:cNvSpPr>
            <p:nvPr/>
          </p:nvSpPr>
          <p:spPr>
            <a:xfrm>
              <a:off x="11076286" y="1048455"/>
              <a:ext cx="559505" cy="55772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94671FF5-7E70-4515-A698-0F93246B4A36}"/>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rot="20934775">
              <a:off x="11248399" y="1305797"/>
              <a:ext cx="363202" cy="286842"/>
            </a:xfrm>
            <a:prstGeom prst="rect">
              <a:avLst/>
            </a:prstGeom>
          </p:spPr>
        </p:pic>
        <p:pic>
          <p:nvPicPr>
            <p:cNvPr id="28" name="Picture 27">
              <a:extLst>
                <a:ext uri="{FF2B5EF4-FFF2-40B4-BE49-F238E27FC236}">
                  <a16:creationId xmlns:a16="http://schemas.microsoft.com/office/drawing/2014/main" id="{D011502C-E217-4282-B3E2-F9D43036B6FA}"/>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11081818" y="1113571"/>
              <a:ext cx="284780" cy="319963"/>
            </a:xfrm>
            <a:prstGeom prst="rect">
              <a:avLst/>
            </a:prstGeom>
          </p:spPr>
        </p:pic>
      </p:grpSp>
      <p:pic>
        <p:nvPicPr>
          <p:cNvPr id="1030" name="Picture 1029">
            <a:extLst>
              <a:ext uri="{FF2B5EF4-FFF2-40B4-BE49-F238E27FC236}">
                <a16:creationId xmlns:a16="http://schemas.microsoft.com/office/drawing/2014/main" id="{7929B5AB-BB82-4025-900E-F53F3031492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831122" y="4539641"/>
            <a:ext cx="2145047" cy="1105679"/>
          </a:xfrm>
          <a:prstGeom prst="rect">
            <a:avLst/>
          </a:prstGeom>
        </p:spPr>
      </p:pic>
      <p:pic>
        <p:nvPicPr>
          <p:cNvPr id="1031" name="Picture 1030">
            <a:extLst>
              <a:ext uri="{FF2B5EF4-FFF2-40B4-BE49-F238E27FC236}">
                <a16:creationId xmlns:a16="http://schemas.microsoft.com/office/drawing/2014/main" id="{E61BB400-8988-4B8C-BAA4-9B123CD0EF3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281" y="2513742"/>
            <a:ext cx="635441" cy="644065"/>
          </a:xfrm>
          <a:prstGeom prst="rect">
            <a:avLst/>
          </a:prstGeom>
        </p:spPr>
      </p:pic>
      <p:sp>
        <p:nvSpPr>
          <p:cNvPr id="42" name="Text Placeholder 22">
            <a:extLst>
              <a:ext uri="{FF2B5EF4-FFF2-40B4-BE49-F238E27FC236}">
                <a16:creationId xmlns:a16="http://schemas.microsoft.com/office/drawing/2014/main" id="{EE28CCC6-9E38-4C68-B0EB-4600E29A1351}"/>
              </a:ext>
            </a:extLst>
          </p:cNvPr>
          <p:cNvSpPr txBox="1">
            <a:spLocks/>
          </p:cNvSpPr>
          <p:nvPr/>
        </p:nvSpPr>
        <p:spPr bwMode="auto">
          <a:xfrm>
            <a:off x="7247385" y="2209219"/>
            <a:ext cx="3336690" cy="717175"/>
          </a:xfrm>
          <a:prstGeom prst="rect">
            <a:avLst/>
          </a:prstGeom>
        </p:spPr>
        <p:txBody>
          <a:bodyPr wrap="square" lIns="36000" tIns="36000" rIns="36000" bIns="36000">
            <a:spAutoFit/>
          </a:bodyPr>
          <a:lstStyle>
            <a:lvl1pPr marL="358775" indent="-358775" algn="l" defTabSz="957263" rtl="0" eaLnBrk="1" fontAlgn="base" hangingPunct="1">
              <a:lnSpc>
                <a:spcPct val="106000"/>
              </a:lnSpc>
              <a:spcBef>
                <a:spcPts val="1350"/>
              </a:spcBef>
              <a:spcAft>
                <a:spcPct val="0"/>
              </a:spcAft>
              <a:buFont typeface="Arial" charset="0"/>
              <a:defRPr lang="en-US" sz="1400" kern="1200" dirty="0">
                <a:solidFill>
                  <a:schemeClr val="tx2"/>
                </a:solidFill>
                <a:latin typeface="+mn-lt"/>
                <a:ea typeface="+mn-ea"/>
                <a:cs typeface="+mn-cs"/>
              </a:defRPr>
            </a:lvl1pPr>
            <a:lvl2pPr marL="190500" indent="-190500" algn="l" defTabSz="957263" rtl="0" eaLnBrk="1" fontAlgn="base" hangingPunct="1">
              <a:lnSpc>
                <a:spcPct val="106000"/>
              </a:lnSpc>
              <a:spcBef>
                <a:spcPts val="1350"/>
              </a:spcBef>
              <a:spcAft>
                <a:spcPct val="0"/>
              </a:spcAft>
              <a:buFont typeface="Arial" charset="0"/>
              <a:buChar char="•"/>
              <a:defRPr lang="en-US" sz="1400" kern="1200" dirty="0">
                <a:solidFill>
                  <a:schemeClr val="tx2"/>
                </a:solidFill>
                <a:latin typeface="+mn-lt"/>
                <a:ea typeface="+mj-ea"/>
                <a:cs typeface="+mj-cs"/>
              </a:defRPr>
            </a:lvl2pPr>
            <a:lvl3pPr marL="373063" indent="-182563"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3pPr>
            <a:lvl4pPr marL="565150" indent="-190500" algn="l" defTabSz="957263" rtl="0" eaLnBrk="1" fontAlgn="base" hangingPunct="1">
              <a:lnSpc>
                <a:spcPct val="106000"/>
              </a:lnSpc>
              <a:spcBef>
                <a:spcPts val="575"/>
              </a:spcBef>
              <a:spcAft>
                <a:spcPct val="0"/>
              </a:spcAft>
              <a:buFont typeface="Arial" charset="0"/>
              <a:buChar char="•"/>
              <a:defRPr lang="en-US" sz="1200" kern="1200" dirty="0">
                <a:solidFill>
                  <a:schemeClr val="tx2"/>
                </a:solidFill>
                <a:latin typeface="+mn-lt"/>
                <a:ea typeface="+mj-ea"/>
                <a:cs typeface="+mj-cs"/>
              </a:defRPr>
            </a:lvl4pPr>
            <a:lvl5pPr marL="744538" indent="-179388" algn="l" defTabSz="957263" rtl="0" eaLnBrk="1" fontAlgn="base" hangingPunct="1">
              <a:lnSpc>
                <a:spcPct val="106000"/>
              </a:lnSpc>
              <a:spcBef>
                <a:spcPts val="575"/>
              </a:spcBef>
              <a:spcAft>
                <a:spcPct val="0"/>
              </a:spcAft>
              <a:buFont typeface="Arial" charset="0"/>
              <a:buChar char="‒"/>
              <a:defRPr lang="en-GB" sz="1200" kern="1200" dirty="0">
                <a:solidFill>
                  <a:schemeClr val="tx2"/>
                </a:solidFill>
                <a:latin typeface="+mn-lt"/>
                <a:ea typeface="+mj-ea"/>
                <a:cs typeface="+mj-cs"/>
              </a:defRPr>
            </a:lvl5pPr>
            <a:lvl6pPr marL="841606" indent="-171605" algn="l" defTabSz="859512" rtl="0" eaLnBrk="1" latinLnBrk="0" hangingPunct="1">
              <a:spcBef>
                <a:spcPts val="0"/>
              </a:spcBef>
              <a:spcAft>
                <a:spcPts val="282"/>
              </a:spcAft>
              <a:buFont typeface="Arial" pitchFamily="34" charset="0"/>
              <a:buChar char="•"/>
              <a:defRPr sz="1500" kern="1200" baseline="0">
                <a:solidFill>
                  <a:schemeClr val="accent1"/>
                </a:solidFill>
                <a:latin typeface="+mn-lt"/>
                <a:ea typeface="+mn-ea"/>
                <a:cs typeface="+mn-cs"/>
              </a:defRPr>
            </a:lvl6pPr>
            <a:lvl7pPr marL="1014702" indent="-173096"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7pPr>
            <a:lvl8pPr marL="1177353" indent="-162651"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8pPr>
            <a:lvl9pPr marL="1348956" indent="-171605" algn="l" defTabSz="859512" rtl="0" eaLnBrk="1" latinLnBrk="0" hangingPunct="1">
              <a:spcBef>
                <a:spcPts val="0"/>
              </a:spcBef>
              <a:spcAft>
                <a:spcPts val="282"/>
              </a:spcAft>
              <a:buFont typeface="Arial" pitchFamily="34" charset="0"/>
              <a:buChar char="‒"/>
              <a:defRPr sz="1300" kern="1200">
                <a:solidFill>
                  <a:schemeClr val="accent1"/>
                </a:solidFill>
                <a:latin typeface="+mn-lt"/>
                <a:ea typeface="+mn-ea"/>
                <a:cs typeface="+mn-cs"/>
              </a:defRPr>
            </a:lvl9pPr>
          </a:lstStyle>
          <a:p>
            <a:pPr marL="0" lvl="1" indent="0">
              <a:spcBef>
                <a:spcPts val="400"/>
              </a:spcBef>
              <a:spcAft>
                <a:spcPts val="0"/>
              </a:spcAft>
              <a:buNone/>
            </a:pPr>
            <a:r>
              <a:rPr lang="en-US" sz="1200" b="1" dirty="0">
                <a:latin typeface="Arial "/>
              </a:rPr>
              <a:t>Onsite Generation - Commercial PV </a:t>
            </a:r>
            <a:r>
              <a:rPr lang="en-US" sz="1200" b="1" baseline="30000" dirty="0">
                <a:latin typeface="Arial "/>
              </a:rPr>
              <a:t>2 </a:t>
            </a:r>
            <a:endParaRPr lang="en-US" sz="1200" b="1" dirty="0">
              <a:latin typeface="Arial "/>
            </a:endParaRPr>
          </a:p>
          <a:p>
            <a:pPr marL="111125" lvl="1" indent="-111125">
              <a:spcBef>
                <a:spcPts val="400"/>
              </a:spcBef>
              <a:spcAft>
                <a:spcPts val="0"/>
              </a:spcAft>
            </a:pPr>
            <a:r>
              <a:rPr lang="en-US" sz="1100" dirty="0">
                <a:latin typeface="Arial "/>
              </a:rPr>
              <a:t>Commercial rooftop PV (0-2 </a:t>
            </a:r>
            <a:r>
              <a:rPr lang="en-US" sz="1100" dirty="0" err="1">
                <a:latin typeface="Arial "/>
              </a:rPr>
              <a:t>yr</a:t>
            </a:r>
            <a:r>
              <a:rPr lang="en-US" sz="1100" dirty="0">
                <a:latin typeface="Arial "/>
              </a:rPr>
              <a:t>)</a:t>
            </a:r>
          </a:p>
          <a:p>
            <a:pPr marL="111125" lvl="1" indent="-111125">
              <a:spcBef>
                <a:spcPts val="400"/>
              </a:spcBef>
              <a:spcAft>
                <a:spcPts val="0"/>
              </a:spcAft>
            </a:pPr>
            <a:r>
              <a:rPr lang="en-US" sz="1100" dirty="0">
                <a:latin typeface="Arial "/>
              </a:rPr>
              <a:t>4 - 15 MW PV (</a:t>
            </a:r>
            <a:r>
              <a:rPr lang="en-US" sz="1000" dirty="0">
                <a:latin typeface="Arial "/>
              </a:rPr>
              <a:t>large scale open access plant) (2-5 </a:t>
            </a:r>
            <a:r>
              <a:rPr lang="en-US" sz="1000" dirty="0" err="1">
                <a:latin typeface="Arial "/>
              </a:rPr>
              <a:t>yr</a:t>
            </a:r>
            <a:r>
              <a:rPr lang="en-US" sz="1000" dirty="0">
                <a:latin typeface="Arial "/>
              </a:rPr>
              <a:t>)</a:t>
            </a:r>
            <a:endParaRPr lang="en-US" sz="1100" dirty="0">
              <a:latin typeface="Arial "/>
            </a:endParaRPr>
          </a:p>
        </p:txBody>
      </p:sp>
      <p:grpSp>
        <p:nvGrpSpPr>
          <p:cNvPr id="1035" name="Group 1034">
            <a:extLst>
              <a:ext uri="{FF2B5EF4-FFF2-40B4-BE49-F238E27FC236}">
                <a16:creationId xmlns:a16="http://schemas.microsoft.com/office/drawing/2014/main" id="{47FE2E38-F307-439E-94A5-8D929EBDF77D}"/>
              </a:ext>
            </a:extLst>
          </p:cNvPr>
          <p:cNvGrpSpPr/>
          <p:nvPr/>
        </p:nvGrpSpPr>
        <p:grpSpPr>
          <a:xfrm>
            <a:off x="10671662" y="5341737"/>
            <a:ext cx="640080" cy="644065"/>
            <a:chOff x="8847463" y="7145305"/>
            <a:chExt cx="640080" cy="644065"/>
          </a:xfrm>
          <a:effectLst/>
        </p:grpSpPr>
        <p:sp>
          <p:nvSpPr>
            <p:cNvPr id="1034" name="Rectangle 1033">
              <a:extLst>
                <a:ext uri="{FF2B5EF4-FFF2-40B4-BE49-F238E27FC236}">
                  <a16:creationId xmlns:a16="http://schemas.microsoft.com/office/drawing/2014/main" id="{6F4A70F9-686B-4696-8190-996AC59997F6}"/>
                </a:ext>
              </a:extLst>
            </p:cNvPr>
            <p:cNvSpPr/>
            <p:nvPr/>
          </p:nvSpPr>
          <p:spPr>
            <a:xfrm>
              <a:off x="8847463" y="7145305"/>
              <a:ext cx="640080" cy="644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4" name="Picture 1023">
              <a:extLst>
                <a:ext uri="{FF2B5EF4-FFF2-40B4-BE49-F238E27FC236}">
                  <a16:creationId xmlns:a16="http://schemas.microsoft.com/office/drawing/2014/main" id="{72CC7B85-D0E1-42C5-894D-F2AA4085CD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950239" y="7393875"/>
              <a:ext cx="500379" cy="364194"/>
            </a:xfrm>
            <a:prstGeom prst="rect">
              <a:avLst/>
            </a:prstGeom>
          </p:spPr>
        </p:pic>
        <p:pic>
          <p:nvPicPr>
            <p:cNvPr id="44" name="Picture 43">
              <a:extLst>
                <a:ext uri="{FF2B5EF4-FFF2-40B4-BE49-F238E27FC236}">
                  <a16:creationId xmlns:a16="http://schemas.microsoft.com/office/drawing/2014/main" id="{065E17B9-ADEC-46AB-9CC3-124927B91BD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847464" y="7162930"/>
              <a:ext cx="277393" cy="410559"/>
            </a:xfrm>
            <a:prstGeom prst="rect">
              <a:avLst/>
            </a:prstGeom>
          </p:spPr>
        </p:pic>
      </p:grpSp>
      <p:sp>
        <p:nvSpPr>
          <p:cNvPr id="47" name="Rectangle 46">
            <a:extLst>
              <a:ext uri="{FF2B5EF4-FFF2-40B4-BE49-F238E27FC236}">
                <a16:creationId xmlns:a16="http://schemas.microsoft.com/office/drawing/2014/main" id="{ACF88D9B-306B-4FDE-82B8-E05B4902F42F}"/>
              </a:ext>
            </a:extLst>
          </p:cNvPr>
          <p:cNvSpPr/>
          <p:nvPr/>
        </p:nvSpPr>
        <p:spPr>
          <a:xfrm>
            <a:off x="86996" y="6313927"/>
            <a:ext cx="10767817" cy="477054"/>
          </a:xfrm>
          <a:prstGeom prst="rect">
            <a:avLst/>
          </a:prstGeom>
        </p:spPr>
        <p:txBody>
          <a:bodyPr wrap="square">
            <a:spAutoFit/>
          </a:bodyPr>
          <a:lstStyle/>
          <a:p>
            <a:pPr marL="228600" indent="-228600">
              <a:buAutoNum type="arabicPeriod"/>
            </a:pPr>
            <a:r>
              <a:rPr lang="en-US" sz="800" dirty="0">
                <a:latin typeface="Arial" charset="0"/>
              </a:rPr>
              <a:t>Total abatement of 75%, does not account </a:t>
            </a:r>
            <a:r>
              <a:rPr lang="en-US" sz="800" dirty="0">
                <a:latin typeface="Arial "/>
              </a:rPr>
              <a:t>strategies not directly quantified in Analysis Phase that can bring 25% unabated energy closer to NZE, e.g. Natural Ventilation, virtual PPA’s, as well others noted in slides </a:t>
            </a:r>
            <a:r>
              <a:rPr lang="en-US" sz="800" dirty="0">
                <a:latin typeface="Arial" charset="0"/>
              </a:rPr>
              <a:t>53 – 56 </a:t>
            </a:r>
            <a:endParaRPr lang="en-US" sz="800" dirty="0">
              <a:latin typeface="Arial "/>
            </a:endParaRPr>
          </a:p>
          <a:p>
            <a:pPr marL="228600" indent="-228600">
              <a:buAutoNum type="arabicPeriod"/>
            </a:pPr>
            <a:r>
              <a:rPr lang="en-US" sz="800" dirty="0">
                <a:latin typeface="Arial "/>
              </a:rPr>
              <a:t>Microgrid strategy is under evaluation for Commercial Sector, but not included here as impact on NZE not yet quantified</a:t>
            </a:r>
          </a:p>
          <a:p>
            <a:pPr marL="228600" indent="-228600">
              <a:buAutoNum type="arabicPeriod"/>
            </a:pPr>
            <a:r>
              <a:rPr lang="en-US" sz="800" dirty="0">
                <a:latin typeface="Arial "/>
              </a:rPr>
              <a:t>ICFs and SRI combined will result in abating 31% of the residential apartment energy use </a:t>
            </a:r>
            <a:endParaRPr lang="en-US" sz="800" dirty="0">
              <a:latin typeface="Arial" charset="0"/>
            </a:endParaRPr>
          </a:p>
        </p:txBody>
      </p:sp>
      <p:sp>
        <p:nvSpPr>
          <p:cNvPr id="1036" name="TextBox 1035">
            <a:extLst>
              <a:ext uri="{FF2B5EF4-FFF2-40B4-BE49-F238E27FC236}">
                <a16:creationId xmlns:a16="http://schemas.microsoft.com/office/drawing/2014/main" id="{1A2BF8D8-6E9C-45A9-9B33-1E7F9F839996}"/>
              </a:ext>
            </a:extLst>
          </p:cNvPr>
          <p:cNvSpPr txBox="1"/>
          <p:nvPr/>
        </p:nvSpPr>
        <p:spPr>
          <a:xfrm>
            <a:off x="4989793" y="1548952"/>
            <a:ext cx="1821830" cy="1915909"/>
          </a:xfrm>
          <a:prstGeom prst="rect">
            <a:avLst/>
          </a:prstGeom>
          <a:noFill/>
        </p:spPr>
        <p:txBody>
          <a:bodyPr wrap="square" rtlCol="0">
            <a:spAutoFit/>
          </a:bodyPr>
          <a:lstStyle/>
          <a:p>
            <a:pPr algn="ctr"/>
            <a:r>
              <a:rPr lang="en-US" sz="4800" dirty="0">
                <a:solidFill>
                  <a:schemeClr val="bg1"/>
                </a:solidFill>
              </a:rPr>
              <a:t>2030</a:t>
            </a:r>
          </a:p>
          <a:p>
            <a:pPr algn="ctr"/>
            <a:r>
              <a:rPr lang="en-US" sz="1050" dirty="0"/>
              <a:t> </a:t>
            </a:r>
            <a:endParaRPr lang="en-US" dirty="0"/>
          </a:p>
          <a:p>
            <a:pPr algn="ctr"/>
            <a:r>
              <a:rPr lang="en-US" sz="2000" b="1" dirty="0">
                <a:solidFill>
                  <a:srgbClr val="636363"/>
                </a:solidFill>
              </a:rPr>
              <a:t>Roadmap </a:t>
            </a:r>
          </a:p>
          <a:p>
            <a:pPr algn="ctr"/>
            <a:r>
              <a:rPr lang="en-US" sz="2000" b="1" dirty="0">
                <a:solidFill>
                  <a:srgbClr val="636363"/>
                </a:solidFill>
              </a:rPr>
              <a:t>to </a:t>
            </a:r>
          </a:p>
          <a:p>
            <a:pPr algn="ctr"/>
            <a:r>
              <a:rPr lang="en-US" sz="2000" b="1" dirty="0">
                <a:solidFill>
                  <a:srgbClr val="636363"/>
                </a:solidFill>
              </a:rPr>
              <a:t>NZE</a:t>
            </a:r>
          </a:p>
        </p:txBody>
      </p:sp>
      <p:pic>
        <p:nvPicPr>
          <p:cNvPr id="1038" name="Picture 1037">
            <a:extLst>
              <a:ext uri="{FF2B5EF4-FFF2-40B4-BE49-F238E27FC236}">
                <a16:creationId xmlns:a16="http://schemas.microsoft.com/office/drawing/2014/main" id="{D3C28CA0-3BB2-470E-801C-1E1CB84B23E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38033" y="1551422"/>
            <a:ext cx="634349" cy="639258"/>
          </a:xfrm>
          <a:prstGeom prst="rect">
            <a:avLst/>
          </a:prstGeom>
        </p:spPr>
      </p:pic>
      <p:sp>
        <p:nvSpPr>
          <p:cNvPr id="1039" name="TextBox 1038">
            <a:extLst>
              <a:ext uri="{FF2B5EF4-FFF2-40B4-BE49-F238E27FC236}">
                <a16:creationId xmlns:a16="http://schemas.microsoft.com/office/drawing/2014/main" id="{0A0EBF5F-FA26-4E94-8DD6-5ADB26762B92}"/>
              </a:ext>
            </a:extLst>
          </p:cNvPr>
          <p:cNvSpPr txBox="1"/>
          <p:nvPr/>
        </p:nvSpPr>
        <p:spPr>
          <a:xfrm>
            <a:off x="1347209" y="3981160"/>
            <a:ext cx="769384" cy="276999"/>
          </a:xfrm>
          <a:prstGeom prst="rect">
            <a:avLst/>
          </a:prstGeom>
          <a:noFill/>
        </p:spPr>
        <p:txBody>
          <a:bodyPr wrap="square" rtlCol="0">
            <a:spAutoFit/>
          </a:bodyPr>
          <a:lstStyle/>
          <a:p>
            <a:r>
              <a:rPr lang="en-US" sz="1200" b="1" dirty="0">
                <a:solidFill>
                  <a:schemeClr val="accent3">
                    <a:lumMod val="75000"/>
                  </a:schemeClr>
                </a:solidFill>
              </a:rPr>
              <a:t>11% </a:t>
            </a:r>
          </a:p>
        </p:txBody>
      </p:sp>
      <p:sp>
        <p:nvSpPr>
          <p:cNvPr id="52" name="TextBox 51">
            <a:extLst>
              <a:ext uri="{FF2B5EF4-FFF2-40B4-BE49-F238E27FC236}">
                <a16:creationId xmlns:a16="http://schemas.microsoft.com/office/drawing/2014/main" id="{C18C23C5-61C4-47C2-8238-AB92C0E54A27}"/>
              </a:ext>
            </a:extLst>
          </p:cNvPr>
          <p:cNvSpPr txBox="1"/>
          <p:nvPr/>
        </p:nvSpPr>
        <p:spPr>
          <a:xfrm>
            <a:off x="1347209" y="4910441"/>
            <a:ext cx="769384" cy="276999"/>
          </a:xfrm>
          <a:prstGeom prst="rect">
            <a:avLst/>
          </a:prstGeom>
          <a:noFill/>
        </p:spPr>
        <p:txBody>
          <a:bodyPr wrap="square" rtlCol="0">
            <a:spAutoFit/>
          </a:bodyPr>
          <a:lstStyle/>
          <a:p>
            <a:r>
              <a:rPr lang="en-US" sz="1200" b="1" dirty="0">
                <a:solidFill>
                  <a:schemeClr val="accent3">
                    <a:lumMod val="75000"/>
                  </a:schemeClr>
                </a:solidFill>
              </a:rPr>
              <a:t>7%</a:t>
            </a:r>
          </a:p>
        </p:txBody>
      </p:sp>
      <p:sp>
        <p:nvSpPr>
          <p:cNvPr id="53" name="TextBox 52">
            <a:extLst>
              <a:ext uri="{FF2B5EF4-FFF2-40B4-BE49-F238E27FC236}">
                <a16:creationId xmlns:a16="http://schemas.microsoft.com/office/drawing/2014/main" id="{CC2193FC-FBF3-4805-8000-D4A8067D5878}"/>
              </a:ext>
            </a:extLst>
          </p:cNvPr>
          <p:cNvSpPr txBox="1"/>
          <p:nvPr/>
        </p:nvSpPr>
        <p:spPr>
          <a:xfrm>
            <a:off x="1347209" y="1772109"/>
            <a:ext cx="603227" cy="461665"/>
          </a:xfrm>
          <a:prstGeom prst="rect">
            <a:avLst/>
          </a:prstGeom>
          <a:noFill/>
        </p:spPr>
        <p:txBody>
          <a:bodyPr wrap="square" rtlCol="0">
            <a:spAutoFit/>
          </a:bodyPr>
          <a:lstStyle/>
          <a:p>
            <a:r>
              <a:rPr lang="en-US" sz="1200" b="1" dirty="0">
                <a:solidFill>
                  <a:schemeClr val="accent3">
                    <a:lumMod val="75000"/>
                  </a:schemeClr>
                </a:solidFill>
              </a:rPr>
              <a:t>28%</a:t>
            </a:r>
          </a:p>
          <a:p>
            <a:endParaRPr lang="en-US" sz="1200" b="1" dirty="0">
              <a:solidFill>
                <a:schemeClr val="tx1"/>
              </a:solidFill>
            </a:endParaRPr>
          </a:p>
        </p:txBody>
      </p:sp>
      <p:sp>
        <p:nvSpPr>
          <p:cNvPr id="54" name="TextBox 53">
            <a:extLst>
              <a:ext uri="{FF2B5EF4-FFF2-40B4-BE49-F238E27FC236}">
                <a16:creationId xmlns:a16="http://schemas.microsoft.com/office/drawing/2014/main" id="{93FE2E33-241B-4287-A1A0-CA6C1572085E}"/>
              </a:ext>
            </a:extLst>
          </p:cNvPr>
          <p:cNvSpPr txBox="1"/>
          <p:nvPr/>
        </p:nvSpPr>
        <p:spPr>
          <a:xfrm>
            <a:off x="1347209" y="2683489"/>
            <a:ext cx="603227" cy="276999"/>
          </a:xfrm>
          <a:prstGeom prst="rect">
            <a:avLst/>
          </a:prstGeom>
          <a:noFill/>
        </p:spPr>
        <p:txBody>
          <a:bodyPr wrap="square" rtlCol="0">
            <a:spAutoFit/>
          </a:bodyPr>
          <a:lstStyle/>
          <a:p>
            <a:r>
              <a:rPr lang="en-US" sz="1200" b="1" dirty="0">
                <a:solidFill>
                  <a:schemeClr val="accent3">
                    <a:lumMod val="75000"/>
                  </a:schemeClr>
                </a:solidFill>
              </a:rPr>
              <a:t>8%</a:t>
            </a:r>
          </a:p>
        </p:txBody>
      </p:sp>
      <p:sp>
        <p:nvSpPr>
          <p:cNvPr id="55" name="TextBox 54">
            <a:extLst>
              <a:ext uri="{FF2B5EF4-FFF2-40B4-BE49-F238E27FC236}">
                <a16:creationId xmlns:a16="http://schemas.microsoft.com/office/drawing/2014/main" id="{FEB7D6CC-5B95-478F-A1C6-50F91548F6BF}"/>
              </a:ext>
            </a:extLst>
          </p:cNvPr>
          <p:cNvSpPr txBox="1"/>
          <p:nvPr/>
        </p:nvSpPr>
        <p:spPr>
          <a:xfrm>
            <a:off x="10107136" y="1468535"/>
            <a:ext cx="546361" cy="276999"/>
          </a:xfrm>
          <a:prstGeom prst="rect">
            <a:avLst/>
          </a:prstGeom>
          <a:noFill/>
        </p:spPr>
        <p:txBody>
          <a:bodyPr wrap="square" rtlCol="0">
            <a:spAutoFit/>
          </a:bodyPr>
          <a:lstStyle/>
          <a:p>
            <a:r>
              <a:rPr lang="en-US" sz="1200" b="1" dirty="0">
                <a:solidFill>
                  <a:schemeClr val="accent3">
                    <a:lumMod val="75000"/>
                  </a:schemeClr>
                </a:solidFill>
              </a:rPr>
              <a:t>40%</a:t>
            </a:r>
          </a:p>
        </p:txBody>
      </p:sp>
      <p:sp>
        <p:nvSpPr>
          <p:cNvPr id="56" name="TextBox 55">
            <a:extLst>
              <a:ext uri="{FF2B5EF4-FFF2-40B4-BE49-F238E27FC236}">
                <a16:creationId xmlns:a16="http://schemas.microsoft.com/office/drawing/2014/main" id="{7290327D-5AB8-4190-90C6-BED5DBEBE173}"/>
              </a:ext>
            </a:extLst>
          </p:cNvPr>
          <p:cNvSpPr txBox="1"/>
          <p:nvPr/>
        </p:nvSpPr>
        <p:spPr>
          <a:xfrm>
            <a:off x="10107136" y="2346666"/>
            <a:ext cx="546361" cy="461665"/>
          </a:xfrm>
          <a:prstGeom prst="rect">
            <a:avLst/>
          </a:prstGeom>
          <a:noFill/>
        </p:spPr>
        <p:txBody>
          <a:bodyPr wrap="square" rtlCol="0">
            <a:spAutoFit/>
          </a:bodyPr>
          <a:lstStyle/>
          <a:p>
            <a:r>
              <a:rPr lang="en-US" sz="1200" b="1" dirty="0">
                <a:solidFill>
                  <a:schemeClr val="accent3">
                    <a:lumMod val="75000"/>
                  </a:schemeClr>
                </a:solidFill>
              </a:rPr>
              <a:t>14%</a:t>
            </a:r>
          </a:p>
          <a:p>
            <a:endParaRPr lang="en-US" sz="1200" b="1" dirty="0">
              <a:solidFill>
                <a:schemeClr val="tx1"/>
              </a:solidFill>
            </a:endParaRPr>
          </a:p>
        </p:txBody>
      </p:sp>
      <p:sp>
        <p:nvSpPr>
          <p:cNvPr id="57" name="TextBox 56">
            <a:extLst>
              <a:ext uri="{FF2B5EF4-FFF2-40B4-BE49-F238E27FC236}">
                <a16:creationId xmlns:a16="http://schemas.microsoft.com/office/drawing/2014/main" id="{7F7675EA-450D-4429-8DD5-34BA721FD8CA}"/>
              </a:ext>
            </a:extLst>
          </p:cNvPr>
          <p:cNvSpPr txBox="1"/>
          <p:nvPr/>
        </p:nvSpPr>
        <p:spPr>
          <a:xfrm>
            <a:off x="10107136" y="3030424"/>
            <a:ext cx="646473" cy="276999"/>
          </a:xfrm>
          <a:prstGeom prst="rect">
            <a:avLst/>
          </a:prstGeom>
          <a:noFill/>
        </p:spPr>
        <p:txBody>
          <a:bodyPr wrap="square" rtlCol="0">
            <a:spAutoFit/>
          </a:bodyPr>
          <a:lstStyle/>
          <a:p>
            <a:r>
              <a:rPr lang="en-US" sz="1200" b="1" dirty="0">
                <a:solidFill>
                  <a:schemeClr val="accent3">
                    <a:lumMod val="75000"/>
                  </a:schemeClr>
                </a:solidFill>
              </a:rPr>
              <a:t>8%</a:t>
            </a:r>
          </a:p>
        </p:txBody>
      </p:sp>
      <p:sp>
        <p:nvSpPr>
          <p:cNvPr id="58" name="TextBox 57">
            <a:extLst>
              <a:ext uri="{FF2B5EF4-FFF2-40B4-BE49-F238E27FC236}">
                <a16:creationId xmlns:a16="http://schemas.microsoft.com/office/drawing/2014/main" id="{EB4CE85D-94D1-48F8-B400-F3A53B3C5A92}"/>
              </a:ext>
            </a:extLst>
          </p:cNvPr>
          <p:cNvSpPr txBox="1"/>
          <p:nvPr/>
        </p:nvSpPr>
        <p:spPr>
          <a:xfrm>
            <a:off x="10107136" y="3867193"/>
            <a:ext cx="646473" cy="461665"/>
          </a:xfrm>
          <a:prstGeom prst="rect">
            <a:avLst/>
          </a:prstGeom>
          <a:noFill/>
        </p:spPr>
        <p:txBody>
          <a:bodyPr wrap="square" rtlCol="0">
            <a:spAutoFit/>
          </a:bodyPr>
          <a:lstStyle/>
          <a:p>
            <a:r>
              <a:rPr lang="en-US" sz="1200" b="1" dirty="0">
                <a:solidFill>
                  <a:schemeClr val="accent3">
                    <a:lumMod val="75000"/>
                  </a:schemeClr>
                </a:solidFill>
              </a:rPr>
              <a:t>3%</a:t>
            </a:r>
          </a:p>
          <a:p>
            <a:endParaRPr lang="en-US" sz="1200" b="1" dirty="0">
              <a:solidFill>
                <a:schemeClr val="tx1"/>
              </a:solidFill>
            </a:endParaRPr>
          </a:p>
        </p:txBody>
      </p:sp>
      <p:sp>
        <p:nvSpPr>
          <p:cNvPr id="59" name="TextBox 58">
            <a:extLst>
              <a:ext uri="{FF2B5EF4-FFF2-40B4-BE49-F238E27FC236}">
                <a16:creationId xmlns:a16="http://schemas.microsoft.com/office/drawing/2014/main" id="{A503D38A-3328-457A-AFAC-472AD3751EA2}"/>
              </a:ext>
            </a:extLst>
          </p:cNvPr>
          <p:cNvSpPr txBox="1"/>
          <p:nvPr/>
        </p:nvSpPr>
        <p:spPr>
          <a:xfrm>
            <a:off x="10107136" y="4782459"/>
            <a:ext cx="600621" cy="461665"/>
          </a:xfrm>
          <a:prstGeom prst="rect">
            <a:avLst/>
          </a:prstGeom>
          <a:noFill/>
        </p:spPr>
        <p:txBody>
          <a:bodyPr wrap="square" rtlCol="0">
            <a:spAutoFit/>
          </a:bodyPr>
          <a:lstStyle/>
          <a:p>
            <a:r>
              <a:rPr lang="en-US" sz="1200" b="1" dirty="0">
                <a:solidFill>
                  <a:schemeClr val="accent3">
                    <a:lumMod val="75000"/>
                  </a:schemeClr>
                </a:solidFill>
              </a:rPr>
              <a:t>69%</a:t>
            </a:r>
          </a:p>
          <a:p>
            <a:endParaRPr lang="en-US" sz="1200" b="1" dirty="0">
              <a:solidFill>
                <a:schemeClr val="tx1"/>
              </a:solidFill>
            </a:endParaRPr>
          </a:p>
        </p:txBody>
      </p:sp>
      <p:sp>
        <p:nvSpPr>
          <p:cNvPr id="60" name="TextBox 59">
            <a:extLst>
              <a:ext uri="{FF2B5EF4-FFF2-40B4-BE49-F238E27FC236}">
                <a16:creationId xmlns:a16="http://schemas.microsoft.com/office/drawing/2014/main" id="{72BA0353-50B8-4E45-A4A9-8DA835718038}"/>
              </a:ext>
            </a:extLst>
          </p:cNvPr>
          <p:cNvSpPr txBox="1"/>
          <p:nvPr/>
        </p:nvSpPr>
        <p:spPr>
          <a:xfrm>
            <a:off x="10107136" y="5518465"/>
            <a:ext cx="664792" cy="461665"/>
          </a:xfrm>
          <a:prstGeom prst="rect">
            <a:avLst/>
          </a:prstGeom>
          <a:noFill/>
        </p:spPr>
        <p:txBody>
          <a:bodyPr wrap="square" rtlCol="0">
            <a:spAutoFit/>
          </a:bodyPr>
          <a:lstStyle/>
          <a:p>
            <a:r>
              <a:rPr lang="en-US" sz="1200" b="1" dirty="0">
                <a:solidFill>
                  <a:schemeClr val="accent3">
                    <a:lumMod val="75000"/>
                  </a:schemeClr>
                </a:solidFill>
              </a:rPr>
              <a:t>19%</a:t>
            </a:r>
          </a:p>
          <a:p>
            <a:endParaRPr lang="en-US" sz="1200" b="1" dirty="0">
              <a:solidFill>
                <a:schemeClr val="tx1"/>
              </a:solidFill>
            </a:endParaRPr>
          </a:p>
        </p:txBody>
      </p:sp>
      <p:sp>
        <p:nvSpPr>
          <p:cNvPr id="66" name="Rectangle 65">
            <a:extLst>
              <a:ext uri="{FF2B5EF4-FFF2-40B4-BE49-F238E27FC236}">
                <a16:creationId xmlns:a16="http://schemas.microsoft.com/office/drawing/2014/main" id="{CAB92FF3-D206-44FA-BB2B-EDB2BC14305C}"/>
              </a:ext>
            </a:extLst>
          </p:cNvPr>
          <p:cNvSpPr/>
          <p:nvPr/>
        </p:nvSpPr>
        <p:spPr>
          <a:xfrm>
            <a:off x="86996" y="5977462"/>
            <a:ext cx="11299354" cy="261610"/>
          </a:xfrm>
          <a:prstGeom prst="rect">
            <a:avLst/>
          </a:prstGeom>
        </p:spPr>
        <p:txBody>
          <a:bodyPr wrap="square">
            <a:spAutoFit/>
          </a:bodyPr>
          <a:lstStyle/>
          <a:p>
            <a:pPr marL="174625" indent="-174625"/>
            <a:r>
              <a:rPr lang="en-US" sz="1000" b="1" dirty="0">
                <a:latin typeface="Arial" charset="0"/>
              </a:rPr>
              <a:t>Note</a:t>
            </a:r>
            <a:r>
              <a:rPr lang="en-US" sz="1000" dirty="0">
                <a:latin typeface="Arial" charset="0"/>
              </a:rPr>
              <a:t>: City level percentages in </a:t>
            </a:r>
            <a:r>
              <a:rPr lang="en-US" sz="1100" b="1" dirty="0">
                <a:latin typeface="Arial" charset="0"/>
              </a:rPr>
              <a:t>black</a:t>
            </a:r>
            <a:r>
              <a:rPr lang="en-US" sz="1000" dirty="0">
                <a:latin typeface="Arial" charset="0"/>
              </a:rPr>
              <a:t>; sub-sector level percentages in </a:t>
            </a:r>
            <a:r>
              <a:rPr lang="en-US" sz="1100" b="1" dirty="0">
                <a:solidFill>
                  <a:schemeClr val="accent3"/>
                </a:solidFill>
                <a:latin typeface="Arial" charset="0"/>
              </a:rPr>
              <a:t>green</a:t>
            </a:r>
            <a:r>
              <a:rPr lang="en-US" sz="1000" dirty="0">
                <a:latin typeface="Arial" charset="0"/>
              </a:rPr>
              <a:t> (i.e. Residential, Commercial, Amenities, and Mobility).</a:t>
            </a:r>
            <a:endParaRPr lang="en-US" sz="1000" dirty="0"/>
          </a:p>
        </p:txBody>
      </p:sp>
      <p:sp>
        <p:nvSpPr>
          <p:cNvPr id="45" name="Title 1">
            <a:extLst>
              <a:ext uri="{FF2B5EF4-FFF2-40B4-BE49-F238E27FC236}">
                <a16:creationId xmlns:a16="http://schemas.microsoft.com/office/drawing/2014/main" id="{337F5B47-201A-4F3B-A731-8EA9CD09D47A}"/>
              </a:ext>
            </a:extLst>
          </p:cNvPr>
          <p:cNvSpPr>
            <a:spLocks noGrp="1"/>
          </p:cNvSpPr>
          <p:nvPr>
            <p:ph type="title"/>
          </p:nvPr>
        </p:nvSpPr>
        <p:spPr>
          <a:xfrm>
            <a:off x="0" y="-109728"/>
            <a:ext cx="12192000" cy="715962"/>
          </a:xfrm>
        </p:spPr>
        <p:txBody>
          <a:bodyPr>
            <a:noAutofit/>
          </a:bodyPr>
          <a:lstStyle/>
          <a:p>
            <a:r>
              <a:rPr lang="en-US" sz="2400" dirty="0">
                <a:solidFill>
                  <a:schemeClr val="tx1"/>
                </a:solidFill>
                <a:latin typeface="Arial" panose="020B0604020202020204" pitchFamily="34" charset="0"/>
                <a:cs typeface="Arial" panose="020B0604020202020204" pitchFamily="34" charset="0"/>
              </a:rPr>
              <a:t>Transition Strategy for Palava to be a Model NZE City by 2030 </a:t>
            </a:r>
          </a:p>
        </p:txBody>
      </p:sp>
      <p:sp>
        <p:nvSpPr>
          <p:cNvPr id="46" name="Text Placeholder 3">
            <a:extLst>
              <a:ext uri="{FF2B5EF4-FFF2-40B4-BE49-F238E27FC236}">
                <a16:creationId xmlns:a16="http://schemas.microsoft.com/office/drawing/2014/main" id="{0A28A25B-1827-43A6-AD27-FBA0E71D4554}"/>
              </a:ext>
            </a:extLst>
          </p:cNvPr>
          <p:cNvSpPr txBox="1">
            <a:spLocks/>
          </p:cNvSpPr>
          <p:nvPr/>
        </p:nvSpPr>
        <p:spPr>
          <a:xfrm>
            <a:off x="26814" y="380045"/>
            <a:ext cx="12191997" cy="1012562"/>
          </a:xfrm>
          <a:prstGeom prst="rect">
            <a:avLst/>
          </a:prstGeom>
          <a:noFill/>
          <a:ln>
            <a:noFill/>
          </a:ln>
        </p:spPr>
        <p:txBody>
          <a:bodyPr vert="horz" lIns="91425" tIns="91425" rIns="91425" bIns="91425" rtlCol="0" anchor="t" anchorCtr="0">
            <a:normAutofit/>
          </a:bodyPr>
          <a:lstStyle>
            <a:lvl1pPr marL="0" lvl="0" indent="0" algn="ctr" defTabSz="457200" rtl="0" eaLnBrk="1" latinLnBrk="0" hangingPunct="1">
              <a:spcBef>
                <a:spcPts val="0"/>
              </a:spcBef>
              <a:buClr>
                <a:srgbClr val="1578B7"/>
              </a:buClr>
              <a:buFont typeface="PT Sans Narrow"/>
              <a:buNone/>
              <a:defRPr sz="2000" kern="1200">
                <a:solidFill>
                  <a:srgbClr val="15253D"/>
                </a:solidFill>
                <a:latin typeface="Arial Narrow"/>
                <a:ea typeface="PT Sans Narrow"/>
                <a:cs typeface="Arial Narrow"/>
                <a:sym typeface="PT Sans Narrow"/>
              </a:defRPr>
            </a:lvl1pPr>
            <a:lvl2pPr marL="742950" lvl="1" indent="-285750" algn="l" defTabSz="457200" rtl="0" eaLnBrk="1" latinLnBrk="0" hangingPunct="1">
              <a:spcBef>
                <a:spcPts val="0"/>
              </a:spcBef>
              <a:buFont typeface="Arial"/>
              <a:buChar char="–"/>
              <a:defRPr sz="2400" kern="1200">
                <a:solidFill>
                  <a:srgbClr val="000000"/>
                </a:solidFill>
                <a:latin typeface="Calibri"/>
                <a:ea typeface="Calibri"/>
                <a:cs typeface="Calibri"/>
                <a:sym typeface="Calibri"/>
              </a:defRPr>
            </a:lvl2pPr>
            <a:lvl3pPr marL="1143000" lvl="2" indent="-228600" algn="l" defTabSz="457200" rtl="0" eaLnBrk="1" latinLnBrk="0" hangingPunct="1">
              <a:spcBef>
                <a:spcPts val="0"/>
              </a:spcBef>
              <a:buFont typeface="Arial"/>
              <a:buChar char="•"/>
              <a:defRPr sz="2000" kern="1200">
                <a:solidFill>
                  <a:srgbClr val="000000"/>
                </a:solidFill>
                <a:latin typeface="Calibri"/>
                <a:ea typeface="Calibri"/>
                <a:cs typeface="Calibri"/>
                <a:sym typeface="Calibri"/>
              </a:defRPr>
            </a:lvl3pPr>
            <a:lvl4pPr marL="1600200" lvl="3" indent="-228600" algn="l" defTabSz="457200" rtl="0" eaLnBrk="1" latinLnBrk="0" hangingPunct="1">
              <a:spcBef>
                <a:spcPts val="0"/>
              </a:spcBef>
              <a:buFont typeface="Arial"/>
              <a:buChar char="–"/>
              <a:defRPr sz="1800" kern="1200">
                <a:solidFill>
                  <a:srgbClr val="000000"/>
                </a:solidFill>
                <a:latin typeface="Calibri"/>
                <a:ea typeface="Calibri"/>
                <a:cs typeface="Calibri"/>
                <a:sym typeface="Calibri"/>
              </a:defRPr>
            </a:lvl4pPr>
            <a:lvl5pPr marL="2057400" lvl="4" indent="-228600" algn="l" defTabSz="457200" rtl="0" eaLnBrk="1" latinLnBrk="0" hangingPunct="1">
              <a:spcBef>
                <a:spcPts val="0"/>
              </a:spcBef>
              <a:buFont typeface="Arial"/>
              <a:buChar char="»"/>
              <a:defRPr sz="1600" kern="1200">
                <a:solidFill>
                  <a:srgbClr val="000000"/>
                </a:solidFill>
                <a:latin typeface="Calibri"/>
                <a:ea typeface="Calibri"/>
                <a:cs typeface="Calibri"/>
                <a:sym typeface="Calibri"/>
              </a:defRPr>
            </a:lvl5pPr>
            <a:lvl6pPr marL="2514600" lvl="5"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6pPr>
            <a:lvl7pPr marL="2971800" lvl="6"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7pPr>
            <a:lvl8pPr marL="3429000" lvl="7"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8pPr>
            <a:lvl9pPr marL="3886200" lvl="8" indent="-228600" algn="l" defTabSz="457200" rtl="0" eaLnBrk="1" latinLnBrk="0" hangingPunct="1">
              <a:spcBef>
                <a:spcPts val="0"/>
              </a:spcBef>
              <a:buFont typeface="Arial"/>
              <a:buChar char="•"/>
              <a:defRPr sz="2000" kern="1200">
                <a:solidFill>
                  <a:schemeClr val="dk1"/>
                </a:solidFill>
                <a:latin typeface="Calibri"/>
                <a:ea typeface="Calibri"/>
                <a:cs typeface="Calibri"/>
                <a:sym typeface="Calibri"/>
              </a:defRPr>
            </a:lvl9pPr>
          </a:lstStyle>
          <a:p>
            <a:r>
              <a:rPr lang="en-US" dirty="0"/>
              <a:t>Building and Mobility energy use abatement strategies</a:t>
            </a:r>
            <a:r>
              <a:rPr lang="en-US" baseline="30000" dirty="0"/>
              <a:t>1</a:t>
            </a:r>
          </a:p>
          <a:p>
            <a:r>
              <a:rPr lang="en-US" sz="1600" b="1" dirty="0"/>
              <a:t>75% abated energy quantified; 25% or more additional abatement opportunities remain to be quantified</a:t>
            </a:r>
          </a:p>
          <a:p>
            <a:endParaRPr lang="en-US" dirty="0"/>
          </a:p>
        </p:txBody>
      </p:sp>
      <p:sp>
        <p:nvSpPr>
          <p:cNvPr id="2" name="Left Brace 1">
            <a:extLst>
              <a:ext uri="{FF2B5EF4-FFF2-40B4-BE49-F238E27FC236}">
                <a16:creationId xmlns:a16="http://schemas.microsoft.com/office/drawing/2014/main" id="{C0DDE2B9-436D-42BE-B9AC-F0E1B71391E0}"/>
              </a:ext>
            </a:extLst>
          </p:cNvPr>
          <p:cNvSpPr/>
          <p:nvPr/>
        </p:nvSpPr>
        <p:spPr>
          <a:xfrm>
            <a:off x="485546" y="3705859"/>
            <a:ext cx="160658" cy="18476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Left Brace 47">
            <a:extLst>
              <a:ext uri="{FF2B5EF4-FFF2-40B4-BE49-F238E27FC236}">
                <a16:creationId xmlns:a16="http://schemas.microsoft.com/office/drawing/2014/main" id="{598CBC1F-68DC-4849-9E6C-694C7A70657D}"/>
              </a:ext>
            </a:extLst>
          </p:cNvPr>
          <p:cNvSpPr/>
          <p:nvPr/>
        </p:nvSpPr>
        <p:spPr>
          <a:xfrm>
            <a:off x="475764" y="1453213"/>
            <a:ext cx="197897" cy="1801368"/>
          </a:xfrm>
          <a:prstGeom prst="leftBrace">
            <a:avLst/>
          </a:prstGeom>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Left Brace 48">
            <a:extLst>
              <a:ext uri="{FF2B5EF4-FFF2-40B4-BE49-F238E27FC236}">
                <a16:creationId xmlns:a16="http://schemas.microsoft.com/office/drawing/2014/main" id="{415363E5-557B-4E0F-AC33-00480D53C6FF}"/>
              </a:ext>
            </a:extLst>
          </p:cNvPr>
          <p:cNvSpPr/>
          <p:nvPr/>
        </p:nvSpPr>
        <p:spPr>
          <a:xfrm rot="10800000">
            <a:off x="11390283" y="1314588"/>
            <a:ext cx="142390" cy="31089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0" name="Left Brace 49">
            <a:extLst>
              <a:ext uri="{FF2B5EF4-FFF2-40B4-BE49-F238E27FC236}">
                <a16:creationId xmlns:a16="http://schemas.microsoft.com/office/drawing/2014/main" id="{C3F0123E-F1EC-48E2-BB5A-EE7B9F1580B1}"/>
              </a:ext>
            </a:extLst>
          </p:cNvPr>
          <p:cNvSpPr/>
          <p:nvPr/>
        </p:nvSpPr>
        <p:spPr>
          <a:xfrm rot="10800000">
            <a:off x="11386350" y="4707968"/>
            <a:ext cx="191226" cy="148167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BC26DA00-CA3F-44FD-B239-9B6CE5050F73}"/>
              </a:ext>
            </a:extLst>
          </p:cNvPr>
          <p:cNvSpPr txBox="1"/>
          <p:nvPr/>
        </p:nvSpPr>
        <p:spPr>
          <a:xfrm rot="16200000">
            <a:off x="-287534" y="2342739"/>
            <a:ext cx="1175602" cy="284414"/>
          </a:xfrm>
          <a:prstGeom prst="rect">
            <a:avLst/>
          </a:prstGeom>
          <a:solidFill>
            <a:srgbClr val="FFC000"/>
          </a:solidFill>
        </p:spPr>
        <p:txBody>
          <a:bodyPr wrap="square" rtlCol="0">
            <a:spAutoFit/>
          </a:bodyPr>
          <a:lstStyle/>
          <a:p>
            <a:pPr algn="ctr"/>
            <a:r>
              <a:rPr lang="en-US" sz="1200" b="1" dirty="0"/>
              <a:t>Commercial</a:t>
            </a:r>
          </a:p>
        </p:txBody>
      </p:sp>
      <p:sp>
        <p:nvSpPr>
          <p:cNvPr id="51" name="TextBox 50">
            <a:extLst>
              <a:ext uri="{FF2B5EF4-FFF2-40B4-BE49-F238E27FC236}">
                <a16:creationId xmlns:a16="http://schemas.microsoft.com/office/drawing/2014/main" id="{E54C97FC-7D1C-4792-988E-A627C69C5913}"/>
              </a:ext>
            </a:extLst>
          </p:cNvPr>
          <p:cNvSpPr txBox="1"/>
          <p:nvPr/>
        </p:nvSpPr>
        <p:spPr>
          <a:xfrm rot="16200000">
            <a:off x="-348918" y="4559939"/>
            <a:ext cx="1280160" cy="276999"/>
          </a:xfrm>
          <a:prstGeom prst="rect">
            <a:avLst/>
          </a:prstGeom>
          <a:solidFill>
            <a:schemeClr val="accent6">
              <a:lumMod val="75000"/>
            </a:schemeClr>
          </a:solidFill>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Residential</a:t>
            </a:r>
          </a:p>
        </p:txBody>
      </p:sp>
      <p:sp>
        <p:nvSpPr>
          <p:cNvPr id="61" name="TextBox 60">
            <a:extLst>
              <a:ext uri="{FF2B5EF4-FFF2-40B4-BE49-F238E27FC236}">
                <a16:creationId xmlns:a16="http://schemas.microsoft.com/office/drawing/2014/main" id="{574BF455-085F-40A6-90BA-B6DDE15C5FD8}"/>
              </a:ext>
            </a:extLst>
          </p:cNvPr>
          <p:cNvSpPr txBox="1"/>
          <p:nvPr/>
        </p:nvSpPr>
        <p:spPr>
          <a:xfrm rot="5400000">
            <a:off x="10944988" y="2705233"/>
            <a:ext cx="1860917" cy="276999"/>
          </a:xfrm>
          <a:prstGeom prst="rect">
            <a:avLst/>
          </a:prstGeom>
          <a:solidFill>
            <a:schemeClr val="bg1"/>
          </a:solidFill>
          <a:ln>
            <a:solidFill>
              <a:schemeClr val="tx1"/>
            </a:solidFill>
          </a:ln>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Onsite Generation</a:t>
            </a:r>
          </a:p>
        </p:txBody>
      </p:sp>
      <p:sp>
        <p:nvSpPr>
          <p:cNvPr id="62" name="TextBox 61">
            <a:extLst>
              <a:ext uri="{FF2B5EF4-FFF2-40B4-BE49-F238E27FC236}">
                <a16:creationId xmlns:a16="http://schemas.microsoft.com/office/drawing/2014/main" id="{2338D7C6-1C99-489C-9B6F-B0934FD05CF0}"/>
              </a:ext>
            </a:extLst>
          </p:cNvPr>
          <p:cNvSpPr txBox="1"/>
          <p:nvPr/>
        </p:nvSpPr>
        <p:spPr>
          <a:xfrm rot="5400000">
            <a:off x="11384518" y="5215751"/>
            <a:ext cx="981856" cy="276999"/>
          </a:xfrm>
          <a:prstGeom prst="rect">
            <a:avLst/>
          </a:prstGeom>
          <a:solidFill>
            <a:schemeClr val="bg1">
              <a:lumMod val="65000"/>
            </a:schemeClr>
          </a:solidFill>
        </p:spPr>
        <p:txBody>
          <a:bodyPr wrap="square" rtlCol="0">
            <a:spAutoFit/>
          </a:bodyPr>
          <a:lstStyle>
            <a:defPPr marR="0" lvl="0" algn="l" rtl="0">
              <a:lnSpc>
                <a:spcPct val="100000"/>
              </a:lnSpc>
              <a:spcBef>
                <a:spcPts val="0"/>
              </a:spcBef>
              <a:spcAft>
                <a:spcPts val="0"/>
              </a:spcAft>
            </a:defPPr>
            <a:lvl1pPr algn="ctr">
              <a:defRPr sz="1200" b="1"/>
            </a:lvl1pPr>
          </a:lstStyle>
          <a:p>
            <a:r>
              <a:rPr lang="en-US" dirty="0"/>
              <a:t>Mobility</a:t>
            </a:r>
          </a:p>
        </p:txBody>
      </p:sp>
      <p:sp>
        <p:nvSpPr>
          <p:cNvPr id="63" name="TextBox 62">
            <a:extLst>
              <a:ext uri="{FF2B5EF4-FFF2-40B4-BE49-F238E27FC236}">
                <a16:creationId xmlns:a16="http://schemas.microsoft.com/office/drawing/2014/main" id="{B0675219-189E-41A5-A4C5-C47F7E482E20}"/>
              </a:ext>
            </a:extLst>
          </p:cNvPr>
          <p:cNvSpPr txBox="1"/>
          <p:nvPr/>
        </p:nvSpPr>
        <p:spPr>
          <a:xfrm>
            <a:off x="112156" y="1557568"/>
            <a:ext cx="502126" cy="307777"/>
          </a:xfrm>
          <a:prstGeom prst="rect">
            <a:avLst/>
          </a:prstGeom>
          <a:noFill/>
        </p:spPr>
        <p:txBody>
          <a:bodyPr wrap="square" rtlCol="0">
            <a:spAutoFit/>
          </a:bodyPr>
          <a:lstStyle/>
          <a:p>
            <a:r>
              <a:rPr lang="en-US" b="1" dirty="0">
                <a:solidFill>
                  <a:schemeClr val="tx1"/>
                </a:solidFill>
              </a:rPr>
              <a:t>6%</a:t>
            </a:r>
          </a:p>
        </p:txBody>
      </p:sp>
      <p:sp>
        <p:nvSpPr>
          <p:cNvPr id="64" name="TextBox 63">
            <a:extLst>
              <a:ext uri="{FF2B5EF4-FFF2-40B4-BE49-F238E27FC236}">
                <a16:creationId xmlns:a16="http://schemas.microsoft.com/office/drawing/2014/main" id="{E691D871-4C65-4AB1-AFBA-B4C8308445A7}"/>
              </a:ext>
            </a:extLst>
          </p:cNvPr>
          <p:cNvSpPr txBox="1"/>
          <p:nvPr/>
        </p:nvSpPr>
        <p:spPr>
          <a:xfrm>
            <a:off x="105016" y="3764691"/>
            <a:ext cx="502126" cy="307777"/>
          </a:xfrm>
          <a:prstGeom prst="rect">
            <a:avLst/>
          </a:prstGeom>
          <a:noFill/>
        </p:spPr>
        <p:txBody>
          <a:bodyPr wrap="square" rtlCol="0">
            <a:spAutoFit/>
          </a:bodyPr>
          <a:lstStyle/>
          <a:p>
            <a:r>
              <a:rPr lang="en-US" b="1" dirty="0">
                <a:solidFill>
                  <a:schemeClr val="tx1"/>
                </a:solidFill>
              </a:rPr>
              <a:t>3%</a:t>
            </a:r>
          </a:p>
        </p:txBody>
      </p:sp>
      <p:sp>
        <p:nvSpPr>
          <p:cNvPr id="65" name="TextBox 64">
            <a:extLst>
              <a:ext uri="{FF2B5EF4-FFF2-40B4-BE49-F238E27FC236}">
                <a16:creationId xmlns:a16="http://schemas.microsoft.com/office/drawing/2014/main" id="{C23FC68D-B4CA-4470-9CEB-58B4C7781D76}"/>
              </a:ext>
            </a:extLst>
          </p:cNvPr>
          <p:cNvSpPr txBox="1"/>
          <p:nvPr/>
        </p:nvSpPr>
        <p:spPr>
          <a:xfrm>
            <a:off x="11636158" y="1602333"/>
            <a:ext cx="572072" cy="307777"/>
          </a:xfrm>
          <a:prstGeom prst="rect">
            <a:avLst/>
          </a:prstGeom>
          <a:noFill/>
        </p:spPr>
        <p:txBody>
          <a:bodyPr wrap="square" rtlCol="0">
            <a:spAutoFit/>
          </a:bodyPr>
          <a:lstStyle/>
          <a:p>
            <a:r>
              <a:rPr lang="en-US" b="1" dirty="0">
                <a:solidFill>
                  <a:schemeClr val="tx1"/>
                </a:solidFill>
              </a:rPr>
              <a:t>10%</a:t>
            </a:r>
          </a:p>
        </p:txBody>
      </p:sp>
      <p:sp>
        <p:nvSpPr>
          <p:cNvPr id="67" name="TextBox 66">
            <a:extLst>
              <a:ext uri="{FF2B5EF4-FFF2-40B4-BE49-F238E27FC236}">
                <a16:creationId xmlns:a16="http://schemas.microsoft.com/office/drawing/2014/main" id="{AC206783-2EE0-451C-AECC-33AC4B0414F4}"/>
              </a:ext>
            </a:extLst>
          </p:cNvPr>
          <p:cNvSpPr txBox="1"/>
          <p:nvPr/>
        </p:nvSpPr>
        <p:spPr>
          <a:xfrm>
            <a:off x="11637838" y="4553560"/>
            <a:ext cx="572072" cy="307777"/>
          </a:xfrm>
          <a:prstGeom prst="rect">
            <a:avLst/>
          </a:prstGeom>
          <a:noFill/>
        </p:spPr>
        <p:txBody>
          <a:bodyPr wrap="square" rtlCol="0">
            <a:spAutoFit/>
          </a:bodyPr>
          <a:lstStyle/>
          <a:p>
            <a:r>
              <a:rPr lang="en-US" b="1" dirty="0">
                <a:solidFill>
                  <a:schemeClr val="tx1"/>
                </a:solidFill>
              </a:rPr>
              <a:t>56%</a:t>
            </a:r>
          </a:p>
        </p:txBody>
      </p:sp>
      <p:cxnSp>
        <p:nvCxnSpPr>
          <p:cNvPr id="5" name="Straight Connector 4">
            <a:extLst>
              <a:ext uri="{FF2B5EF4-FFF2-40B4-BE49-F238E27FC236}">
                <a16:creationId xmlns:a16="http://schemas.microsoft.com/office/drawing/2014/main" id="{416EF506-ECCE-4F9F-A1EA-0DB40A3F5DDC}"/>
              </a:ext>
            </a:extLst>
          </p:cNvPr>
          <p:cNvCxnSpPr>
            <a:cxnSpLocks/>
          </p:cNvCxnSpPr>
          <p:nvPr/>
        </p:nvCxnSpPr>
        <p:spPr>
          <a:xfrm flipV="1">
            <a:off x="622450" y="3540733"/>
            <a:ext cx="3974942" cy="20236"/>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3296B1F-D1BB-4AE1-90E2-9D13F874410D}"/>
              </a:ext>
            </a:extLst>
          </p:cNvPr>
          <p:cNvCxnSpPr>
            <a:cxnSpLocks/>
          </p:cNvCxnSpPr>
          <p:nvPr/>
        </p:nvCxnSpPr>
        <p:spPr>
          <a:xfrm flipV="1">
            <a:off x="7363293" y="4567350"/>
            <a:ext cx="3974942" cy="20236"/>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3128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ate_RMI overview Large_Print Quality_1(3) (4)" id="{749D3E2F-989A-C44C-BFCB-34BE67D79DF2}" vid="{B5398C87-4F14-EA4D-B0B7-0A8C77B1F70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BFAFD6BA-3ECE-4DEB-8C52-A5B21AA39134}"/>
</file>

<file path=customXml/itemProps2.xml><?xml version="1.0" encoding="utf-8"?>
<ds:datastoreItem xmlns:ds="http://schemas.openxmlformats.org/officeDocument/2006/customXml" ds:itemID="{F0AFA188-3D69-4D70-A800-EB51D5443CC7}"/>
</file>

<file path=customXml/itemProps3.xml><?xml version="1.0" encoding="utf-8"?>
<ds:datastoreItem xmlns:ds="http://schemas.openxmlformats.org/officeDocument/2006/customXml" ds:itemID="{AF91751D-E03A-4246-A6D0-06A1756DB1E1}"/>
</file>

<file path=customXml/itemProps4.xml><?xml version="1.0" encoding="utf-8"?>
<ds:datastoreItem xmlns:ds="http://schemas.openxmlformats.org/officeDocument/2006/customXml" ds:itemID="{F0AFA188-3D69-4D70-A800-EB51D5443CC7}"/>
</file>

<file path=docProps/app.xml><?xml version="1.0" encoding="utf-8"?>
<Properties xmlns="http://schemas.openxmlformats.org/officeDocument/2006/extended-properties" xmlns:vt="http://schemas.openxmlformats.org/officeDocument/2006/docPropsVTypes">
  <Template>Custom Design</Template>
  <TotalTime>26545</TotalTime>
  <Words>1516</Words>
  <Application>Microsoft Macintosh PowerPoint</Application>
  <PresentationFormat>Widescreen</PresentationFormat>
  <Paragraphs>288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vt:lpstr>
      <vt:lpstr>Arial Narrow</vt:lpstr>
      <vt:lpstr>Calibri</vt:lpstr>
      <vt:lpstr>PT Sans Narrow</vt:lpstr>
      <vt:lpstr>Wingdings</vt:lpstr>
      <vt:lpstr>Custom Design</vt:lpstr>
      <vt:lpstr> Palava City: A pathway to net zero energy by 2030</vt:lpstr>
      <vt:lpstr>PowerPoint Presentation</vt:lpstr>
      <vt:lpstr>PowerPoint Presentation</vt:lpstr>
      <vt:lpstr>PowerPoint Presentation</vt:lpstr>
      <vt:lpstr>Palava Development Phases</vt:lpstr>
      <vt:lpstr>Overview of Project Scope</vt:lpstr>
      <vt:lpstr>Net Zero Energy Buildings and Net Zero Carbon Mobility</vt:lpstr>
      <vt:lpstr>Palava Phase II Pathway to becoming a Net Zero Energy City</vt:lpstr>
      <vt:lpstr>Transition Strategy for Palava to be a Model NZE City by 2030 </vt:lpstr>
      <vt:lpstr>Net Zero Building Energy Recommendations and Outcomes</vt:lpstr>
      <vt:lpstr>Low Carbon Mobility Recommendations and 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RMI</dc:title>
  <dc:creator>Sheldon Mendonca</dc:creator>
  <cp:lastModifiedBy>Akshima Ghate</cp:lastModifiedBy>
  <cp:revision>687</cp:revision>
  <cp:lastPrinted>2018-07-25T15:47:45Z</cp:lastPrinted>
  <dcterms:created xsi:type="dcterms:W3CDTF">2018-07-25T14:22:31Z</dcterms:created>
  <dcterms:modified xsi:type="dcterms:W3CDTF">2019-07-10T12:21:30Z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VersionGuid">
    <vt:lpwstr>53cf1554-df02-47b4-844a-ce7e442596fe</vt:lpwstr>
  </property>
  <property fmtid="{D5CDD505-2E9C-101B-9397-08002B2CF9AE}" pid="3" name="Jive_LatestUserAccountName">
    <vt:lpwstr>scoan@rmi.org</vt:lpwstr>
  </property>
  <property fmtid="{D5CDD505-2E9C-101B-9397-08002B2CF9AE}" pid="4" name="Offisync_UniqueId">
    <vt:lpwstr>11566</vt:lpwstr>
  </property>
  <property fmtid="{D5CDD505-2E9C-101B-9397-08002B2CF9AE}" pid="5" name="Offisync_ServerID">
    <vt:lpwstr>756e3eef-6f36-41fd-989b-1a3b22c67838</vt:lpwstr>
  </property>
  <property fmtid="{D5CDD505-2E9C-101B-9397-08002B2CF9AE}" pid="6" name="Offisync_ProviderInitializationData">
    <vt:lpwstr>https://rmi.jiveon.com</vt:lpwstr>
  </property>
  <property fmtid="{D5CDD505-2E9C-101B-9397-08002B2CF9AE}" pid="7" name="Offisync_UpdateToken">
    <vt:lpwstr>14</vt:lpwstr>
  </property>
  <property fmtid="{D5CDD505-2E9C-101B-9397-08002B2CF9AE}" pid="8" name="ContentTypeId">
    <vt:lpwstr>0x0101008CEA0F26C7743146B81ADA30DB412C57</vt:lpwstr>
  </property>
  <property fmtid="{D5CDD505-2E9C-101B-9397-08002B2CF9AE}" pid="9" name="_dlc_DocIdItemGuid">
    <vt:lpwstr>4f00ae29-3119-4092-bc2b-4adedb9d93f3</vt:lpwstr>
  </property>
</Properties>
</file>